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61" r:id="rId2"/>
    <p:sldId id="267" r:id="rId3"/>
    <p:sldId id="271" r:id="rId4"/>
    <p:sldId id="272" r:id="rId5"/>
    <p:sldId id="273" r:id="rId6"/>
    <p:sldId id="471" r:id="rId7"/>
    <p:sldId id="472" r:id="rId8"/>
    <p:sldId id="477" r:id="rId9"/>
    <p:sldId id="476" r:id="rId10"/>
    <p:sldId id="465" r:id="rId11"/>
    <p:sldId id="478" r:id="rId12"/>
    <p:sldId id="413" r:id="rId13"/>
    <p:sldId id="473" r:id="rId14"/>
    <p:sldId id="453" r:id="rId15"/>
    <p:sldId id="319" r:id="rId16"/>
    <p:sldId id="354" r:id="rId17"/>
    <p:sldId id="462" r:id="rId18"/>
    <p:sldId id="470" r:id="rId19"/>
    <p:sldId id="461" r:id="rId20"/>
    <p:sldId id="415" r:id="rId21"/>
    <p:sldId id="397" r:id="rId22"/>
    <p:sldId id="399" r:id="rId23"/>
    <p:sldId id="460" r:id="rId24"/>
    <p:sldId id="444" r:id="rId25"/>
    <p:sldId id="303" r:id="rId26"/>
    <p:sldId id="305" r:id="rId27"/>
    <p:sldId id="479" r:id="rId28"/>
    <p:sldId id="480" r:id="rId29"/>
  </p:sldIdLst>
  <p:sldSz cx="9144000" cy="6858000" type="screen4x3"/>
  <p:notesSz cx="6950075" cy="9236075"/>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82" autoAdjust="0"/>
    <p:restoredTop sz="81441" autoAdjust="0"/>
  </p:normalViewPr>
  <p:slideViewPr>
    <p:cSldViewPr>
      <p:cViewPr>
        <p:scale>
          <a:sx n="95" d="100"/>
          <a:sy n="95" d="100"/>
        </p:scale>
        <p:origin x="-1422" y="-4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B6E23FC2-3F8F-4F4E-B18A-46E8892A66E6}" type="datetimeFigureOut">
              <a:rPr lang="en-US" smtClean="0"/>
              <a:t>2/12/2014</a:t>
            </a:fld>
            <a:endParaRPr lang="en-US"/>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40E52F7D-0964-4F7C-8CC3-185A71C7AC3D}" type="slidenum">
              <a:rPr lang="en-US" smtClean="0"/>
              <a:t>‹#›</a:t>
            </a:fld>
            <a:endParaRPr lang="en-US"/>
          </a:p>
        </p:txBody>
      </p:sp>
    </p:spTree>
    <p:extLst>
      <p:ext uri="{BB962C8B-B14F-4D97-AF65-F5344CB8AC3E}">
        <p14:creationId xmlns:p14="http://schemas.microsoft.com/office/powerpoint/2010/main" val="433479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1963"/>
          </a:xfrm>
          <a:prstGeom prst="rect">
            <a:avLst/>
          </a:prstGeom>
        </p:spPr>
        <p:txBody>
          <a:bodyPr vert="horz" lIns="91440" tIns="45720" rIns="91440" bIns="45720" rtlCol="0"/>
          <a:lstStyle>
            <a:lvl1pPr algn="r">
              <a:defRPr sz="1200"/>
            </a:lvl1pPr>
          </a:lstStyle>
          <a:p>
            <a:fld id="{1CB92CC1-CAA0-4F22-8D32-2FAB0140F685}" type="datetimeFigureOut">
              <a:rPr lang="en-US" smtClean="0"/>
              <a:t>2/12/2014</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387850"/>
            <a:ext cx="5559425" cy="41560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525"/>
            <a:ext cx="3011488" cy="4619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1963"/>
          </a:xfrm>
          <a:prstGeom prst="rect">
            <a:avLst/>
          </a:prstGeom>
        </p:spPr>
        <p:txBody>
          <a:bodyPr vert="horz" lIns="91440" tIns="45720" rIns="91440" bIns="45720" rtlCol="0" anchor="b"/>
          <a:lstStyle>
            <a:lvl1pPr algn="r">
              <a:defRPr sz="1200"/>
            </a:lvl1pPr>
          </a:lstStyle>
          <a:p>
            <a:fld id="{C37CFF2E-F768-4A20-AC64-0B32644BF513}" type="slidenum">
              <a:rPr lang="en-US" smtClean="0"/>
              <a:t>‹#›</a:t>
            </a:fld>
            <a:endParaRPr lang="en-US"/>
          </a:p>
        </p:txBody>
      </p:sp>
    </p:spTree>
    <p:extLst>
      <p:ext uri="{BB962C8B-B14F-4D97-AF65-F5344CB8AC3E}">
        <p14:creationId xmlns:p14="http://schemas.microsoft.com/office/powerpoint/2010/main" val="118572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cs.google.com/a/k12albemarle.org/file/d/0B0isRBvUZv0cdXVOLWJxQkdaam8/edit"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1</a:t>
            </a:fld>
            <a:endParaRPr lang="en-US" dirty="0"/>
          </a:p>
        </p:txBody>
      </p:sp>
    </p:spTree>
    <p:extLst>
      <p:ext uri="{BB962C8B-B14F-4D97-AF65-F5344CB8AC3E}">
        <p14:creationId xmlns:p14="http://schemas.microsoft.com/office/powerpoint/2010/main" val="800278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12</a:t>
            </a:fld>
            <a:endParaRPr lang="en-US"/>
          </a:p>
        </p:txBody>
      </p:sp>
    </p:spTree>
    <p:extLst>
      <p:ext uri="{BB962C8B-B14F-4D97-AF65-F5344CB8AC3E}">
        <p14:creationId xmlns:p14="http://schemas.microsoft.com/office/powerpoint/2010/main" val="3320280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14</a:t>
            </a:fld>
            <a:endParaRPr lang="en-US" dirty="0"/>
          </a:p>
        </p:txBody>
      </p:sp>
    </p:spTree>
    <p:extLst>
      <p:ext uri="{BB962C8B-B14F-4D97-AF65-F5344CB8AC3E}">
        <p14:creationId xmlns:p14="http://schemas.microsoft.com/office/powerpoint/2010/main" val="3200606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15</a:t>
            </a:fld>
            <a:endParaRPr lang="en-US" dirty="0"/>
          </a:p>
        </p:txBody>
      </p:sp>
    </p:spTree>
    <p:extLst>
      <p:ext uri="{BB962C8B-B14F-4D97-AF65-F5344CB8AC3E}">
        <p14:creationId xmlns:p14="http://schemas.microsoft.com/office/powerpoint/2010/main" val="289102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WHAT:                Chinese Festival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WHEN:                Wednesday, February 5, 2014, from 12:30 to 1:45 p.m.</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WHERE:              Baker-Butler Elementary School</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2740 </a:t>
            </a:r>
            <a:r>
              <a:rPr lang="en-US" sz="1200" kern="1200" dirty="0" err="1" smtClean="0">
                <a:solidFill>
                  <a:schemeClr val="tx1"/>
                </a:solidFill>
                <a:effectLst/>
                <a:latin typeface="+mn-lt"/>
                <a:ea typeface="+mn-ea"/>
                <a:cs typeface="+mn-cs"/>
              </a:rPr>
              <a:t>Proffit</a:t>
            </a:r>
            <a:r>
              <a:rPr lang="en-US" sz="1200" kern="1200" dirty="0" smtClean="0">
                <a:solidFill>
                  <a:schemeClr val="tx1"/>
                </a:solidFill>
                <a:effectLst/>
                <a:latin typeface="+mn-lt"/>
                <a:ea typeface="+mn-ea"/>
                <a:cs typeface="+mn-cs"/>
              </a:rPr>
              <a:t> Road, Charlottesville, VA 22911</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WHO:                  Baker-Butler’s second grade students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HOW:                  As part of their study of Ancient China, Baker-Butler second grade students will usher in the Year of the Horse on Wednesday, February 5, 2014. Students and their guests will enjoy authentic Chinese foods at a special New Year’s luncheon. This will be followed by a festival of engaging activities and projects, which will include Chinese ribbon dances, Tai Chi, silkworm life cycle races, tangram art, and scroll painting. Students will work collaboratively to create a large Chinese dragon as a culmination to their celebration of the Chinese New Year.</a:t>
            </a:r>
          </a:p>
          <a:p>
            <a:endParaRPr lang="en-US" sz="1200" kern="1200" dirty="0" smtClean="0">
              <a:solidFill>
                <a:schemeClr val="tx1"/>
              </a:solidFill>
              <a:effectLst/>
              <a:latin typeface="+mn-lt"/>
              <a:ea typeface="+mn-ea"/>
              <a:cs typeface="+mn-cs"/>
            </a:endParaRPr>
          </a:p>
          <a:p>
            <a:r>
              <a:rPr lang="en-US" sz="1200" dirty="0" smtClean="0"/>
              <a:t>CDP 0206 Chinese260.JPG: From left, </a:t>
            </a:r>
            <a:r>
              <a:rPr lang="en-US" sz="1200" dirty="0" err="1" smtClean="0"/>
              <a:t>Maylin</a:t>
            </a:r>
            <a:r>
              <a:rPr lang="en-US" sz="1200" dirty="0" smtClean="0"/>
              <a:t> Dudley, Cheyenne Morris, </a:t>
            </a:r>
            <a:r>
              <a:rPr lang="en-US" sz="1200" dirty="0" err="1" smtClean="0"/>
              <a:t>Mya</a:t>
            </a:r>
            <a:r>
              <a:rPr lang="en-US" sz="1200" dirty="0" smtClean="0"/>
              <a:t> </a:t>
            </a:r>
            <a:r>
              <a:rPr lang="en-US" sz="1200" dirty="0" err="1" smtClean="0"/>
              <a:t>Tolley</a:t>
            </a:r>
            <a:r>
              <a:rPr lang="en-US" sz="1200" dirty="0" smtClean="0"/>
              <a:t> and Alex Adams work on using chop sticks to grab objects representing the life cycle of a silkworm during a Chinese Festival on Wednesday at Baker-Butler Elementary School. Photo / Ryan M. Kelly / The Daily Progress - Photo by Ryan M. Kelly</a:t>
            </a:r>
          </a:p>
          <a:p>
            <a:endParaRPr lang="en-US" dirty="0" smtClean="0"/>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C37CFF2E-F768-4A20-AC64-0B32644BF513}" type="slidenum">
              <a:rPr lang="en-US" smtClean="0"/>
              <a:t>18</a:t>
            </a:fld>
            <a:endParaRPr lang="en-US"/>
          </a:p>
        </p:txBody>
      </p:sp>
    </p:spTree>
    <p:extLst>
      <p:ext uri="{BB962C8B-B14F-4D97-AF65-F5344CB8AC3E}">
        <p14:creationId xmlns:p14="http://schemas.microsoft.com/office/powerpoint/2010/main" val="3852220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C37CFF2E-F768-4A20-AC64-0B32644BF513}" type="slidenum">
              <a:rPr lang="en-US" smtClean="0"/>
              <a:t>19</a:t>
            </a:fld>
            <a:endParaRPr lang="en-US"/>
          </a:p>
        </p:txBody>
      </p:sp>
    </p:spTree>
    <p:extLst>
      <p:ext uri="{BB962C8B-B14F-4D97-AF65-F5344CB8AC3E}">
        <p14:creationId xmlns:p14="http://schemas.microsoft.com/office/powerpoint/2010/main" val="1839947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smtClean="0"/>
          </a:p>
          <a:p>
            <a:pPr rtl="0" eaLnBrk="1" fontAlgn="ctr" latinLnBrk="0" hangingPunct="1"/>
            <a:r>
              <a:rPr lang="en-US" sz="1200" b="1" i="0" u="none" strike="noStrike" kern="1200" dirty="0" smtClean="0">
                <a:solidFill>
                  <a:schemeClr val="tx1"/>
                </a:solidFill>
                <a:effectLst/>
                <a:latin typeface="+mn-lt"/>
                <a:ea typeface="+mn-ea"/>
                <a:cs typeface="+mn-cs"/>
              </a:rPr>
              <a:t>Baker-Butler 2nd Graders Perform "Coyote"</a:t>
            </a:r>
            <a:endParaRPr lang="en-US" sz="20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posted 21 hours </a:t>
            </a:r>
            <a:r>
              <a:rPr lang="en-US" sz="1200" b="0" i="0" u="none" strike="noStrike" kern="1200" dirty="0" err="1" smtClean="0">
                <a:solidFill>
                  <a:schemeClr val="tx1"/>
                </a:solidFill>
                <a:effectLst/>
                <a:latin typeface="+mn-lt"/>
                <a:ea typeface="+mn-ea"/>
                <a:cs typeface="+mn-cs"/>
              </a:rPr>
              <a:t>agoJan</a:t>
            </a:r>
            <a:r>
              <a:rPr lang="en-US" sz="1200" b="0" i="0" u="none" strike="noStrike" kern="1200" dirty="0" smtClean="0">
                <a:solidFill>
                  <a:schemeClr val="tx1"/>
                </a:solidFill>
                <a:effectLst/>
                <a:latin typeface="+mn-lt"/>
                <a:ea typeface="+mn-ea"/>
                <a:cs typeface="+mn-cs"/>
              </a:rPr>
              <a:t> 22, 2014, 12:27 PM by Cyndi Wells </a:t>
            </a:r>
            <a:endParaRPr lang="en-US" sz="20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Baker-Butler second graders completed their study of American Indians by</a:t>
            </a:r>
            <a:r>
              <a:rPr lang="en-US" sz="1200" b="1" i="0" u="none" strike="noStrike"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hlinkClick r:id="rId3"/>
              </a:rPr>
              <a:t>performing an original musical, “Coyote” </a:t>
            </a:r>
            <a:r>
              <a:rPr lang="en-US" sz="1200" b="0" i="0" u="none" strike="noStrike" kern="1200" dirty="0" smtClean="0">
                <a:solidFill>
                  <a:schemeClr val="tx1"/>
                </a:solidFill>
                <a:effectLst/>
                <a:latin typeface="+mn-lt"/>
                <a:ea typeface="+mn-ea"/>
                <a:cs typeface="+mn-cs"/>
              </a:rPr>
              <a:t>(click on the hyperlink to see highlights) based on the book by author Gerald McDermott. With the guidance of Art teacher, Karen Purdon and Music Specialists, Ashley Grundler and Donna Rehorn, the students </a:t>
            </a:r>
            <a:r>
              <a:rPr lang="en-US" sz="1200" b="0" i="0" u="none" strike="noStrike" kern="1200" dirty="0" err="1" smtClean="0">
                <a:solidFill>
                  <a:schemeClr val="tx1"/>
                </a:solidFill>
                <a:effectLst/>
                <a:latin typeface="+mn-lt"/>
                <a:ea typeface="+mn-ea"/>
                <a:cs typeface="+mn-cs"/>
              </a:rPr>
              <a:t>created‘suspension</a:t>
            </a:r>
            <a:r>
              <a:rPr lang="en-US" sz="1200" b="0" i="0" u="none" strike="noStrike" kern="1200" dirty="0" smtClean="0">
                <a:solidFill>
                  <a:schemeClr val="tx1"/>
                </a:solidFill>
                <a:effectLst/>
                <a:latin typeface="+mn-lt"/>
                <a:ea typeface="+mn-ea"/>
                <a:cs typeface="+mn-cs"/>
              </a:rPr>
              <a:t> rattles’ in Baker-Butler’s STEAM room, (now known as “Creation Station”) and used these rattles in their performances.</a:t>
            </a:r>
            <a:endParaRPr lang="en-US" sz="20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As part of this project, the students made clay pots in Art class and designed headpieces for the performance with their classroom teachers. With Mrs. Purdon’s help, the students created the set backdrop with cacti for the mesa! </a:t>
            </a:r>
            <a:endParaRPr lang="en-US" sz="20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The musical incorporated three pieces written by Music Specialist, Donna Rehorn. The student musicians played Orff and percussion instruments and sang about the perils </a:t>
            </a:r>
            <a:r>
              <a:rPr lang="en-US" sz="1200" b="0" i="0" u="none" strike="noStrike" kern="1200" dirty="0" err="1" smtClean="0">
                <a:solidFill>
                  <a:schemeClr val="tx1"/>
                </a:solidFill>
                <a:effectLst/>
                <a:latin typeface="+mn-lt"/>
                <a:ea typeface="+mn-ea"/>
                <a:cs typeface="+mn-cs"/>
              </a:rPr>
              <a:t>of“Coyote</a:t>
            </a:r>
            <a:r>
              <a:rPr lang="en-US" sz="1200" b="0" i="0" u="none" strike="noStrike" kern="1200" dirty="0" smtClean="0">
                <a:solidFill>
                  <a:schemeClr val="tx1"/>
                </a:solidFill>
                <a:effectLst/>
                <a:latin typeface="+mn-lt"/>
                <a:ea typeface="+mn-ea"/>
                <a:cs typeface="+mn-cs"/>
              </a:rPr>
              <a:t>”. Students also performed an American Indian stick game, “</a:t>
            </a:r>
            <a:r>
              <a:rPr lang="en-US" sz="1200" b="0" i="0" u="none" strike="noStrike" kern="1200" dirty="0" err="1" smtClean="0">
                <a:solidFill>
                  <a:schemeClr val="tx1"/>
                </a:solidFill>
                <a:effectLst/>
                <a:latin typeface="+mn-lt"/>
                <a:ea typeface="+mn-ea"/>
                <a:cs typeface="+mn-cs"/>
              </a:rPr>
              <a:t>Gitsigakomim</a:t>
            </a:r>
            <a:r>
              <a:rPr lang="en-US" sz="1200" b="0" i="0" u="none" strike="noStrike" kern="1200" dirty="0" smtClean="0">
                <a:solidFill>
                  <a:schemeClr val="tx1"/>
                </a:solidFill>
                <a:effectLst/>
                <a:latin typeface="+mn-lt"/>
                <a:ea typeface="+mn-ea"/>
                <a:cs typeface="+mn-cs"/>
              </a:rPr>
              <a:t>”. Our cast included a group of dancing crows, old man crow, badger, woodpecker, snake, Blue Coyote, Gray Coyote, and was beautifully told by three student narrators.</a:t>
            </a:r>
            <a:endParaRPr lang="en-US" sz="20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Coyote’s misadventures and boastfulness caused his demise and the loss of his beautiful blue coat! “Trouble! Trouble! He had a nose for trouble!"</a:t>
            </a:r>
            <a:endParaRPr lang="en-US" sz="20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7CFF2E-F768-4A20-AC64-0B32644BF513}" type="slidenum">
              <a:rPr lang="en-US" smtClean="0"/>
              <a:t>20</a:t>
            </a:fld>
            <a:endParaRPr lang="en-US"/>
          </a:p>
        </p:txBody>
      </p:sp>
    </p:spTree>
    <p:extLst>
      <p:ext uri="{BB962C8B-B14F-4D97-AF65-F5344CB8AC3E}">
        <p14:creationId xmlns:p14="http://schemas.microsoft.com/office/powerpoint/2010/main" val="3252367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22</a:t>
            </a:fld>
            <a:endParaRPr lang="en-US"/>
          </a:p>
        </p:txBody>
      </p:sp>
    </p:spTree>
    <p:extLst>
      <p:ext uri="{BB962C8B-B14F-4D97-AF65-F5344CB8AC3E}">
        <p14:creationId xmlns:p14="http://schemas.microsoft.com/office/powerpoint/2010/main" val="864264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24</a:t>
            </a:fld>
            <a:endParaRPr lang="en-US"/>
          </a:p>
        </p:txBody>
      </p:sp>
    </p:spTree>
    <p:extLst>
      <p:ext uri="{BB962C8B-B14F-4D97-AF65-F5344CB8AC3E}">
        <p14:creationId xmlns:p14="http://schemas.microsoft.com/office/powerpoint/2010/main" val="1195236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27</a:t>
            </a:fld>
            <a:endParaRPr lang="en-US"/>
          </a:p>
        </p:txBody>
      </p:sp>
    </p:spTree>
    <p:extLst>
      <p:ext uri="{BB962C8B-B14F-4D97-AF65-F5344CB8AC3E}">
        <p14:creationId xmlns:p14="http://schemas.microsoft.com/office/powerpoint/2010/main" val="1570661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2</a:t>
            </a:fld>
            <a:endParaRPr lang="en-US" dirty="0"/>
          </a:p>
        </p:txBody>
      </p:sp>
    </p:spTree>
    <p:extLst>
      <p:ext uri="{BB962C8B-B14F-4D97-AF65-F5344CB8AC3E}">
        <p14:creationId xmlns:p14="http://schemas.microsoft.com/office/powerpoint/2010/main" val="1570086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3</a:t>
            </a:fld>
            <a:endParaRPr lang="en-US" dirty="0"/>
          </a:p>
        </p:txBody>
      </p:sp>
    </p:spTree>
    <p:extLst>
      <p:ext uri="{BB962C8B-B14F-4D97-AF65-F5344CB8AC3E}">
        <p14:creationId xmlns:p14="http://schemas.microsoft.com/office/powerpoint/2010/main" val="1222279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4</a:t>
            </a:fld>
            <a:endParaRPr lang="en-US" dirty="0"/>
          </a:p>
        </p:txBody>
      </p:sp>
    </p:spTree>
    <p:extLst>
      <p:ext uri="{BB962C8B-B14F-4D97-AF65-F5344CB8AC3E}">
        <p14:creationId xmlns:p14="http://schemas.microsoft.com/office/powerpoint/2010/main" val="3862262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5</a:t>
            </a:fld>
            <a:endParaRPr lang="en-US" dirty="0"/>
          </a:p>
        </p:txBody>
      </p:sp>
    </p:spTree>
    <p:extLst>
      <p:ext uri="{BB962C8B-B14F-4D97-AF65-F5344CB8AC3E}">
        <p14:creationId xmlns:p14="http://schemas.microsoft.com/office/powerpoint/2010/main" val="1857273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6</a:t>
            </a:fld>
            <a:endParaRPr lang="en-US" dirty="0"/>
          </a:p>
        </p:txBody>
      </p:sp>
    </p:spTree>
    <p:extLst>
      <p:ext uri="{BB962C8B-B14F-4D97-AF65-F5344CB8AC3E}">
        <p14:creationId xmlns:p14="http://schemas.microsoft.com/office/powerpoint/2010/main" val="3862262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7</a:t>
            </a:fld>
            <a:endParaRPr lang="en-US" dirty="0"/>
          </a:p>
        </p:txBody>
      </p:sp>
    </p:spTree>
    <p:extLst>
      <p:ext uri="{BB962C8B-B14F-4D97-AF65-F5344CB8AC3E}">
        <p14:creationId xmlns:p14="http://schemas.microsoft.com/office/powerpoint/2010/main" val="1857273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CFF2E-F768-4A20-AC64-0B32644BF513}" type="slidenum">
              <a:rPr lang="en-US" smtClean="0"/>
              <a:t>8</a:t>
            </a:fld>
            <a:endParaRPr lang="en-US" dirty="0"/>
          </a:p>
        </p:txBody>
      </p:sp>
    </p:spTree>
    <p:extLst>
      <p:ext uri="{BB962C8B-B14F-4D97-AF65-F5344CB8AC3E}">
        <p14:creationId xmlns:p14="http://schemas.microsoft.com/office/powerpoint/2010/main" val="343398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C37CFF2E-F768-4A20-AC64-0B32644BF513}" type="slidenum">
              <a:rPr lang="en-US" smtClean="0"/>
              <a:t>10</a:t>
            </a:fld>
            <a:endParaRPr lang="en-US"/>
          </a:p>
        </p:txBody>
      </p:sp>
    </p:spTree>
    <p:extLst>
      <p:ext uri="{BB962C8B-B14F-4D97-AF65-F5344CB8AC3E}">
        <p14:creationId xmlns:p14="http://schemas.microsoft.com/office/powerpoint/2010/main" val="1070991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8C8FA04F-FBB1-469C-A7BD-3D407CD11BB5}" type="datetimeFigureOut">
              <a:rPr lang="en-US" smtClean="0"/>
              <a:t>2/12/2014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98A86994-002A-445F-8351-485616D652DB}"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8FA04F-FBB1-469C-A7BD-3D407CD11BB5}" type="datetimeFigureOut">
              <a:rPr lang="en-US" smtClean="0"/>
              <a:t>2/12/2014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86994-002A-445F-8351-485616D652D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8FA04F-FBB1-469C-A7BD-3D407CD11BB5}" type="datetimeFigureOut">
              <a:rPr lang="en-US" smtClean="0"/>
              <a:t>2/12/2014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86994-002A-445F-8351-485616D652D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8FA04F-FBB1-469C-A7BD-3D407CD11BB5}" type="datetimeFigureOut">
              <a:rPr lang="en-US" smtClean="0"/>
              <a:t>2/12/2014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86994-002A-445F-8351-485616D652D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C8FA04F-FBB1-469C-A7BD-3D407CD11BB5}" type="datetimeFigureOut">
              <a:rPr lang="en-US" smtClean="0"/>
              <a:t>2/12/2014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98A86994-002A-445F-8351-485616D652D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C8FA04F-FBB1-469C-A7BD-3D407CD11BB5}" type="datetimeFigureOut">
              <a:rPr lang="en-US" smtClean="0"/>
              <a:t>2/12/2014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86994-002A-445F-8351-485616D652D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C8FA04F-FBB1-469C-A7BD-3D407CD11BB5}" type="datetimeFigureOut">
              <a:rPr lang="en-US" smtClean="0"/>
              <a:t>2/12/2014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A86994-002A-445F-8351-485616D652D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C8FA04F-FBB1-469C-A7BD-3D407CD11BB5}" type="datetimeFigureOut">
              <a:rPr lang="en-US" smtClean="0"/>
              <a:t>2/12/2014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A86994-002A-445F-8351-485616D652D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8FA04F-FBB1-469C-A7BD-3D407CD11BB5}" type="datetimeFigureOut">
              <a:rPr lang="en-US" smtClean="0"/>
              <a:t>2/12/2014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A86994-002A-445F-8351-485616D652D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C8FA04F-FBB1-469C-A7BD-3D407CD11BB5}" type="datetimeFigureOut">
              <a:rPr lang="en-US" smtClean="0"/>
              <a:t>2/12/2014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86994-002A-445F-8351-485616D652D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C8FA04F-FBB1-469C-A7BD-3D407CD11BB5}" type="datetimeFigureOut">
              <a:rPr lang="en-US" smtClean="0"/>
              <a:t>2/12/2014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86994-002A-445F-8351-485616D652D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C8FA04F-FBB1-469C-A7BD-3D407CD11BB5}" type="datetimeFigureOut">
              <a:rPr lang="en-US" smtClean="0"/>
              <a:t>2/12/2014</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8A86994-002A-445F-8351-485616D652DB}"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11600" y="152400"/>
            <a:ext cx="4953000" cy="2284519"/>
          </a:xfrm>
        </p:spPr>
        <p:txBody>
          <a:bodyPr>
            <a:normAutofit fontScale="90000"/>
          </a:bodyPr>
          <a:lstStyle/>
          <a:p>
            <a:r>
              <a:rPr lang="en-US" sz="3600" b="1" dirty="0" smtClean="0"/>
              <a:t>Baker-Butler Elementary </a:t>
            </a:r>
            <a:r>
              <a:rPr lang="en-US" sz="3600" dirty="0" smtClean="0"/>
              <a:t>School Improvement Plan</a:t>
            </a:r>
            <a:endParaRPr lang="en-US" sz="24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99" y="2286000"/>
            <a:ext cx="2772034" cy="26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4400" y="609600"/>
            <a:ext cx="230663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33400" y="5257800"/>
            <a:ext cx="3429000" cy="646331"/>
          </a:xfrm>
          <a:prstGeom prst="rect">
            <a:avLst/>
          </a:prstGeom>
          <a:noFill/>
        </p:spPr>
        <p:txBody>
          <a:bodyPr wrap="square" rtlCol="0">
            <a:spAutoFit/>
          </a:bodyPr>
          <a:lstStyle/>
          <a:p>
            <a:r>
              <a:rPr lang="en-US" dirty="0" smtClean="0"/>
              <a:t>Presented By: </a:t>
            </a:r>
            <a:r>
              <a:rPr lang="en-US" i="1" dirty="0" smtClean="0"/>
              <a:t>David Cushman</a:t>
            </a:r>
          </a:p>
          <a:p>
            <a:r>
              <a:rPr lang="en-US" i="1" dirty="0" smtClean="0"/>
              <a:t>Date:  February 13, 2014</a:t>
            </a:r>
            <a:endParaRPr lang="en-US" i="1" dirty="0"/>
          </a:p>
        </p:txBody>
      </p:sp>
      <p:pic>
        <p:nvPicPr>
          <p:cNvPr id="33794" name="Picture 2" descr="C:\Users\dcushman\Pictures\Baker-Butler\2012-2013 BBES\2012-12-11 2012_12_11 events\2012_12_11 events 02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2482516"/>
            <a:ext cx="2438400" cy="3251200"/>
          </a:xfrm>
          <a:prstGeom prst="rect">
            <a:avLst/>
          </a:prstGeom>
          <a:noFill/>
          <a:extLst>
            <a:ext uri="{909E8E84-426E-40DD-AFC4-6F175D3DCCD1}">
              <a14:hiddenFill xmlns:a14="http://schemas.microsoft.com/office/drawing/2010/main">
                <a:solidFill>
                  <a:srgbClr val="FFFFFF"/>
                </a:solidFill>
              </a14:hiddenFill>
            </a:ext>
          </a:extLst>
        </p:spPr>
      </p:pic>
      <p:pic>
        <p:nvPicPr>
          <p:cNvPr id="33795" name="Picture 3" descr="C:\Users\dcushman\Pictures\Baker-Butler\2012-2013 BBES\2012-12-11 2012_12_11 events\2012_12_11 events 01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24600" y="2864304"/>
            <a:ext cx="2540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0977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3008313" cy="1162050"/>
          </a:xfrm>
        </p:spPr>
        <p:txBody>
          <a:bodyPr>
            <a:normAutofit fontScale="90000"/>
          </a:bodyPr>
          <a:lstStyle/>
          <a:p>
            <a:r>
              <a:rPr lang="en-US" dirty="0"/>
              <a:t>Experiential </a:t>
            </a:r>
            <a:r>
              <a:rPr lang="en-US" dirty="0" smtClean="0"/>
              <a:t>Learning Encourages Cooperation and Sense of Community </a:t>
            </a:r>
            <a:endParaRPr lang="en-US" dirty="0"/>
          </a:p>
        </p:txBody>
      </p:sp>
      <p:sp>
        <p:nvSpPr>
          <p:cNvPr id="4" name="Text Placeholder 3"/>
          <p:cNvSpPr>
            <a:spLocks noGrp="1"/>
          </p:cNvSpPr>
          <p:nvPr>
            <p:ph type="body" idx="2"/>
          </p:nvPr>
        </p:nvSpPr>
        <p:spPr/>
        <p:txBody>
          <a:bodyPr>
            <a:normAutofit fontScale="92500" lnSpcReduction="10000"/>
          </a:bodyPr>
          <a:lstStyle/>
          <a:p>
            <a:pPr marL="285750" indent="-285750">
              <a:buFont typeface="Arial" pitchFamily="34" charset="0"/>
              <a:buChar char="•"/>
            </a:pPr>
            <a:r>
              <a:rPr lang="en-US" sz="1800" dirty="0"/>
              <a:t>Learning together </a:t>
            </a:r>
            <a:endParaRPr lang="en-US" sz="1800" dirty="0" smtClean="0"/>
          </a:p>
          <a:p>
            <a:pPr marL="285750" indent="-285750">
              <a:buFont typeface="Arial" pitchFamily="34" charset="0"/>
              <a:buChar char="•"/>
            </a:pPr>
            <a:endParaRPr lang="en-US" sz="1800" dirty="0" smtClean="0"/>
          </a:p>
          <a:p>
            <a:pPr marL="285750" indent="-285750">
              <a:buFont typeface="Arial" pitchFamily="34" charset="0"/>
              <a:buChar char="•"/>
            </a:pPr>
            <a:r>
              <a:rPr lang="en-US" sz="1800" dirty="0" smtClean="0"/>
              <a:t>Problem solving </a:t>
            </a:r>
            <a:r>
              <a:rPr lang="en-US" sz="1800" dirty="0"/>
              <a:t>together</a:t>
            </a:r>
          </a:p>
          <a:p>
            <a:pPr marL="285750" indent="-285750">
              <a:buFont typeface="Arial" pitchFamily="34" charset="0"/>
              <a:buChar char="•"/>
            </a:pPr>
            <a:endParaRPr lang="en-US" sz="1800" dirty="0" smtClean="0"/>
          </a:p>
          <a:p>
            <a:pPr marL="285750" indent="-285750">
              <a:buFont typeface="Arial" pitchFamily="34" charset="0"/>
              <a:buChar char="•"/>
            </a:pPr>
            <a:r>
              <a:rPr lang="en-US" sz="1800" dirty="0" smtClean="0"/>
              <a:t>Uniting learners </a:t>
            </a:r>
          </a:p>
          <a:p>
            <a:pPr marL="285750" indent="-285750">
              <a:buFont typeface="Arial" pitchFamily="34" charset="0"/>
              <a:buChar char="•"/>
            </a:pPr>
            <a:endParaRPr lang="en-US" sz="1800" dirty="0" smtClean="0"/>
          </a:p>
          <a:p>
            <a:pPr marL="285750" indent="-285750">
              <a:buFont typeface="Arial" pitchFamily="34" charset="0"/>
              <a:buChar char="•"/>
            </a:pPr>
            <a:r>
              <a:rPr lang="en-US" sz="1800" dirty="0" smtClean="0"/>
              <a:t>Having common goals</a:t>
            </a:r>
            <a:endParaRPr lang="en-US" sz="1800" dirty="0"/>
          </a:p>
          <a:p>
            <a:pPr marL="285750" indent="-285750">
              <a:buFont typeface="Arial" pitchFamily="34" charset="0"/>
              <a:buChar char="•"/>
            </a:pPr>
            <a:endParaRPr lang="en-US" sz="1800" dirty="0" smtClean="0"/>
          </a:p>
          <a:p>
            <a:pPr marL="285750" indent="-285750">
              <a:buFont typeface="Arial" pitchFamily="34" charset="0"/>
              <a:buChar char="•"/>
            </a:pPr>
            <a:r>
              <a:rPr lang="en-US" sz="1800" dirty="0" smtClean="0"/>
              <a:t>Risking </a:t>
            </a:r>
            <a:r>
              <a:rPr lang="en-US" sz="1800" dirty="0"/>
              <a:t>failure </a:t>
            </a:r>
            <a:r>
              <a:rPr lang="en-US" sz="1800" dirty="0" smtClean="0"/>
              <a:t> to learn from </a:t>
            </a:r>
            <a:r>
              <a:rPr lang="en-US" sz="1800" dirty="0"/>
              <a:t>mistakes </a:t>
            </a:r>
            <a:endParaRPr lang="en-US" sz="1800" dirty="0" smtClean="0"/>
          </a:p>
          <a:p>
            <a:pPr marL="285750" indent="-285750">
              <a:buFont typeface="Arial" pitchFamily="34" charset="0"/>
              <a:buChar char="•"/>
            </a:pPr>
            <a:endParaRPr lang="en-US" sz="1800" dirty="0" smtClean="0"/>
          </a:p>
          <a:p>
            <a:pPr marL="285750" indent="-285750">
              <a:buFont typeface="Arial" pitchFamily="34" charset="0"/>
              <a:buChar char="•"/>
            </a:pPr>
            <a:r>
              <a:rPr lang="en-US" sz="1800" dirty="0" smtClean="0"/>
              <a:t>Cooperating</a:t>
            </a:r>
          </a:p>
          <a:p>
            <a:pPr marL="285750" indent="-285750">
              <a:buFont typeface="Arial" pitchFamily="34" charset="0"/>
              <a:buChar char="•"/>
            </a:pPr>
            <a:endParaRPr lang="en-US" sz="1800" dirty="0" smtClean="0"/>
          </a:p>
          <a:p>
            <a:pPr marL="285750" indent="-285750">
              <a:buFont typeface="Arial" pitchFamily="34" charset="0"/>
              <a:buChar char="•"/>
            </a:pPr>
            <a:r>
              <a:rPr lang="en-US" sz="1800" dirty="0" smtClean="0"/>
              <a:t>Respecting </a:t>
            </a:r>
          </a:p>
          <a:p>
            <a:pPr marL="285750" indent="-285750">
              <a:buFont typeface="Arial" pitchFamily="34" charset="0"/>
              <a:buChar char="•"/>
            </a:pPr>
            <a:endParaRPr lang="en-US" sz="1800" dirty="0" smtClean="0"/>
          </a:p>
          <a:p>
            <a:pPr marL="285750" indent="-285750">
              <a:buFont typeface="Arial" pitchFamily="34" charset="0"/>
              <a:buChar char="•"/>
            </a:pPr>
            <a:r>
              <a:rPr lang="en-US" sz="1800" dirty="0" smtClean="0"/>
              <a:t>Valuing others </a:t>
            </a:r>
            <a:endParaRPr lang="en-US" sz="1800" dirty="0"/>
          </a:p>
          <a:p>
            <a:endParaRPr lang="en-US" dirty="0"/>
          </a:p>
          <a:p>
            <a:endParaRPr lang="en-US" dirty="0"/>
          </a:p>
        </p:txBody>
      </p:sp>
      <p:pic>
        <p:nvPicPr>
          <p:cNvPr id="5" name="Picture 2" descr="\\edu-bbes\FacultyShare\DESIGN 2015 &amp; STEAM ARTIFACTS\Gr 4 Artifacts\Camp Albemarle\IMG_0177.JP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3352800" y="381000"/>
            <a:ext cx="3581400" cy="26751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du-bbes\FacultyShare\DESIGN 2015 &amp; STEAM ARTIFACTS\Gr 4 Artifacts\Camp Albemarle\IMG_0117.JPG"/>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597121" y="3429000"/>
            <a:ext cx="3876833" cy="2895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337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17171"/>
            <a:ext cx="3008313" cy="549729"/>
          </a:xfrm>
        </p:spPr>
        <p:txBody>
          <a:bodyPr>
            <a:normAutofit fontScale="90000"/>
          </a:bodyPr>
          <a:lstStyle/>
          <a:p>
            <a:pPr algn="ctr"/>
            <a:r>
              <a:rPr lang="en-US" sz="3200" b="1" i="1" dirty="0" smtClean="0"/>
              <a:t>All means all </a:t>
            </a:r>
            <a:r>
              <a:rPr lang="en-US" dirty="0" smtClean="0"/>
              <a:t/>
            </a:r>
            <a:br>
              <a:rPr lang="en-US" dirty="0" smtClean="0"/>
            </a:br>
            <a:endParaRPr lang="en-US" dirty="0"/>
          </a:p>
        </p:txBody>
      </p:sp>
      <p:sp>
        <p:nvSpPr>
          <p:cNvPr id="6" name="Title 1"/>
          <p:cNvSpPr txBox="1">
            <a:spLocks/>
          </p:cNvSpPr>
          <p:nvPr/>
        </p:nvSpPr>
        <p:spPr>
          <a:xfrm>
            <a:off x="3048000" y="137432"/>
            <a:ext cx="3008313" cy="759279"/>
          </a:xfrm>
          <a:prstGeom prst="rect">
            <a:avLst/>
          </a:prstGeom>
        </p:spPr>
        <p:txBody>
          <a:bodyPr vert="horz" anchor="b">
            <a:normAutofit/>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sz="3200" dirty="0" smtClean="0"/>
              <a:t>“</a:t>
            </a:r>
            <a:r>
              <a:rPr lang="en-US" sz="4000" dirty="0" smtClean="0"/>
              <a:t>Kid Town</a:t>
            </a:r>
            <a:r>
              <a:rPr lang="en-US" sz="3200" dirty="0" smtClean="0"/>
              <a:t>”</a:t>
            </a:r>
            <a:endParaRPr lang="en-US" sz="3200" dirty="0"/>
          </a:p>
        </p:txBody>
      </p:sp>
      <p:sp>
        <p:nvSpPr>
          <p:cNvPr id="7" name="Title 1"/>
          <p:cNvSpPr txBox="1">
            <a:spLocks/>
          </p:cNvSpPr>
          <p:nvPr/>
        </p:nvSpPr>
        <p:spPr>
          <a:xfrm>
            <a:off x="5921829" y="685800"/>
            <a:ext cx="3008313" cy="1162050"/>
          </a:xfrm>
          <a:prstGeom prst="rect">
            <a:avLst/>
          </a:prstGeom>
        </p:spPr>
        <p:txBody>
          <a:bodyPr vert="horz" anchor="b">
            <a:normAutofit/>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sz="3200" dirty="0" smtClean="0"/>
              <a:t>Real World Simulations</a:t>
            </a:r>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2019404"/>
            <a:ext cx="4343400" cy="2819191"/>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3048000"/>
            <a:ext cx="4416836" cy="2767693"/>
          </a:xfrm>
          <a:prstGeom prst="rect">
            <a:avLst/>
          </a:prstGeom>
        </p:spPr>
      </p:pic>
    </p:spTree>
    <p:extLst>
      <p:ext uri="{BB962C8B-B14F-4D97-AF65-F5344CB8AC3E}">
        <p14:creationId xmlns:p14="http://schemas.microsoft.com/office/powerpoint/2010/main" val="8841456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LED Light Design</a:t>
            </a:r>
            <a:br>
              <a:rPr lang="en-US" dirty="0" smtClean="0"/>
            </a:br>
            <a:r>
              <a:rPr lang="en-US" dirty="0" smtClean="0"/>
              <a:t>Our S</a:t>
            </a:r>
            <a:r>
              <a:rPr lang="en-US" sz="3600" dirty="0" smtClean="0"/>
              <a:t>uccesses will Become the Norm</a:t>
            </a:r>
            <a:endParaRPr lang="en-US" sz="3600" dirty="0"/>
          </a:p>
        </p:txBody>
      </p:sp>
      <p:pic>
        <p:nvPicPr>
          <p:cNvPr id="69634" name="Picture 2" descr="\\edu-bbes\FacultyShare\DESIGN 2015 &amp; STEAM ARTIFACTS\Gr 2 Artifacts\LED Light Design\IMG_0091 (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2882438" y="1693400"/>
            <a:ext cx="3379124" cy="4522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9811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3008313" cy="1619250"/>
          </a:xfrm>
        </p:spPr>
        <p:txBody>
          <a:bodyPr>
            <a:noAutofit/>
          </a:bodyPr>
          <a:lstStyle/>
          <a:p>
            <a:r>
              <a:rPr lang="en-US" sz="3600" dirty="0" smtClean="0"/>
              <a:t>STEAM and </a:t>
            </a:r>
            <a:br>
              <a:rPr lang="en-US" sz="3600" dirty="0" smtClean="0"/>
            </a:br>
            <a:r>
              <a:rPr lang="en-US" sz="2400" dirty="0" smtClean="0"/>
              <a:t>Maker Education</a:t>
            </a:r>
            <a:r>
              <a:rPr lang="en-US" sz="3600" dirty="0" smtClean="0"/>
              <a:t/>
            </a:r>
            <a:br>
              <a:rPr lang="en-US" sz="3600" dirty="0" smtClean="0"/>
            </a:br>
            <a:endParaRPr lang="en-US" sz="3600" dirty="0"/>
          </a:p>
        </p:txBody>
      </p:sp>
      <p:sp>
        <p:nvSpPr>
          <p:cNvPr id="3" name="Text Placeholder 2"/>
          <p:cNvSpPr>
            <a:spLocks noGrp="1"/>
          </p:cNvSpPr>
          <p:nvPr>
            <p:ph type="body" idx="2"/>
          </p:nvPr>
        </p:nvSpPr>
        <p:spPr>
          <a:xfrm>
            <a:off x="228600" y="2590800"/>
            <a:ext cx="3008313" cy="4602163"/>
          </a:xfrm>
        </p:spPr>
        <p:txBody>
          <a:bodyPr>
            <a:normAutofit/>
          </a:bodyPr>
          <a:lstStyle/>
          <a:p>
            <a:r>
              <a:rPr lang="en-US" sz="2000" dirty="0" smtClean="0"/>
              <a:t>Integration of content:   “</a:t>
            </a:r>
            <a:r>
              <a:rPr lang="en-US" sz="2000" b="1" dirty="0" smtClean="0"/>
              <a:t>STEAM”</a:t>
            </a:r>
          </a:p>
          <a:p>
            <a:r>
              <a:rPr lang="en-US" sz="2000" dirty="0"/>
              <a:t>	</a:t>
            </a:r>
            <a:r>
              <a:rPr lang="en-US" sz="2000" dirty="0" smtClean="0"/>
              <a:t>Science</a:t>
            </a:r>
          </a:p>
          <a:p>
            <a:r>
              <a:rPr lang="en-US" sz="2000" dirty="0"/>
              <a:t>	</a:t>
            </a:r>
            <a:r>
              <a:rPr lang="en-US" sz="2000" dirty="0" smtClean="0"/>
              <a:t>Technology</a:t>
            </a:r>
          </a:p>
          <a:p>
            <a:r>
              <a:rPr lang="en-US" sz="2000" dirty="0"/>
              <a:t>	</a:t>
            </a:r>
            <a:r>
              <a:rPr lang="en-US" sz="2000" dirty="0" smtClean="0"/>
              <a:t>Engineering</a:t>
            </a:r>
          </a:p>
          <a:p>
            <a:r>
              <a:rPr lang="en-US" sz="2000" dirty="0"/>
              <a:t>	</a:t>
            </a:r>
            <a:r>
              <a:rPr lang="en-US" sz="2000" dirty="0" smtClean="0"/>
              <a:t>Arts</a:t>
            </a:r>
          </a:p>
          <a:p>
            <a:r>
              <a:rPr lang="en-US" sz="2000" dirty="0"/>
              <a:t>	</a:t>
            </a:r>
            <a:r>
              <a:rPr lang="en-US" sz="2000" dirty="0" smtClean="0"/>
              <a:t>Math </a:t>
            </a:r>
          </a:p>
          <a:p>
            <a:r>
              <a:rPr lang="en-US" sz="2000" dirty="0"/>
              <a:t>	</a:t>
            </a:r>
            <a:r>
              <a:rPr lang="en-US" sz="1600" dirty="0"/>
              <a:t>	</a:t>
            </a:r>
            <a:r>
              <a:rPr lang="en-US" sz="1600" dirty="0" smtClean="0"/>
              <a:t>	</a:t>
            </a:r>
            <a:r>
              <a:rPr lang="en-US" sz="1600" dirty="0"/>
              <a:t>	</a:t>
            </a:r>
            <a:endParaRPr lang="en-US" sz="1600" dirty="0" smtClean="0"/>
          </a:p>
          <a:p>
            <a:endParaRPr lang="en-US" sz="1600" dirty="0" smtClean="0"/>
          </a:p>
          <a:p>
            <a:r>
              <a:rPr lang="en-US" sz="1600" dirty="0"/>
              <a:t>	</a:t>
            </a:r>
          </a:p>
        </p:txBody>
      </p:sp>
      <p:pic>
        <p:nvPicPr>
          <p:cNvPr id="7" name="Picture 2" descr="\\edu-bbes\FacultyShare\DESIGN 2015 &amp; STEAM ARTIFACTS\Gr 3 Artifacts\Eiden's artifacts\Second quarter\Bridges Engineering Challenge\IMG_4988.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3575050" y="1283141"/>
            <a:ext cx="5111750" cy="3832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7579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Bridges Engineering Project</a:t>
            </a:r>
            <a:br>
              <a:rPr lang="en-US" dirty="0" smtClean="0"/>
            </a:br>
            <a:r>
              <a:rPr lang="en-US" dirty="0" smtClean="0"/>
              <a:t>LLC – Habits of Mind</a:t>
            </a:r>
            <a:endParaRPr lang="en-US" dirty="0"/>
          </a:p>
        </p:txBody>
      </p:sp>
      <p:pic>
        <p:nvPicPr>
          <p:cNvPr id="61442" name="Picture 2" descr="\\edu-bbes\FacultyShare\DESIGN 2015 &amp; STEAM ARTIFACTS\Gr 3 Artifacts\Eiden's artifacts\Second quarter\Bridges Engineering Challenge\IMG_5015.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556558" y="1693400"/>
            <a:ext cx="6030884" cy="45221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edu-bbes\FacultyShare\DESIGN 2015 &amp; STEAM ARTIFACTS\Gr 3 Artifacts\Eiden's artifacts\Second quarter\Bridges Engineering Challenge\IMG_50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6728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dcushman\Pictures\Baker-Butler\2013-2014 BBES\STEAM Room and Maker Culture\iPhone Jan 28, 2014\IMG_386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6600" y="1714500"/>
            <a:ext cx="4525505" cy="48768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10886" y="2977243"/>
            <a:ext cx="3008313" cy="1162050"/>
          </a:xfrm>
          <a:prstGeom prst="rect">
            <a:avLst/>
          </a:prstGeom>
        </p:spPr>
        <p:txBody>
          <a:bodyPr vert="horz" anchor="b">
            <a:normAutofit fontScale="85000" lnSpcReduction="20000"/>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sz="3200" dirty="0" smtClean="0"/>
              <a:t>Collaboration </a:t>
            </a:r>
          </a:p>
          <a:p>
            <a:pPr algn="ctr"/>
            <a:r>
              <a:rPr lang="en-US" sz="3200" dirty="0" smtClean="0"/>
              <a:t>&amp;</a:t>
            </a:r>
          </a:p>
          <a:p>
            <a:pPr algn="ctr"/>
            <a:r>
              <a:rPr lang="en-US" sz="3200" dirty="0" smtClean="0"/>
              <a:t>Metacognition</a:t>
            </a:r>
          </a:p>
        </p:txBody>
      </p:sp>
      <p:sp>
        <p:nvSpPr>
          <p:cNvPr id="4" name="Title 1"/>
          <p:cNvSpPr txBox="1">
            <a:spLocks/>
          </p:cNvSpPr>
          <p:nvPr/>
        </p:nvSpPr>
        <p:spPr>
          <a:xfrm>
            <a:off x="4267200" y="370114"/>
            <a:ext cx="3008313" cy="1162050"/>
          </a:xfrm>
          <a:prstGeom prst="rect">
            <a:avLst/>
          </a:prstGeom>
        </p:spPr>
        <p:txBody>
          <a:bodyPr vert="horz" anchor="b">
            <a:normAutofit/>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sz="3200" dirty="0" smtClean="0"/>
              <a:t>Lifelong Learners</a:t>
            </a:r>
            <a:endParaRPr lang="en-US" sz="3200" dirty="0"/>
          </a:p>
        </p:txBody>
      </p:sp>
    </p:spTree>
    <p:extLst>
      <p:ext uri="{BB962C8B-B14F-4D97-AF65-F5344CB8AC3E}">
        <p14:creationId xmlns:p14="http://schemas.microsoft.com/office/powerpoint/2010/main" val="10963913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Beginning Computer Coding </a:t>
            </a:r>
            <a:br>
              <a:rPr lang="en-US" dirty="0" smtClean="0"/>
            </a:br>
            <a:r>
              <a:rPr lang="en-US" dirty="0" smtClean="0"/>
              <a:t>“Hour of Code”</a:t>
            </a:r>
            <a:endParaRPr lang="en-US" dirty="0"/>
          </a:p>
        </p:txBody>
      </p:sp>
      <p:pic>
        <p:nvPicPr>
          <p:cNvPr id="66562" name="Picture 2" descr="\\edu-bbes\FacultyShare\DESIGN 2015 &amp; STEAM ARTIFACTS\Gr 2 Artifacts\Hour of Code\IMG_082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28600" y="1645920"/>
            <a:ext cx="3308465" cy="24688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edu-bbes\FacultyShare\DESIGN 2015 &amp; STEAM ARTIFACTS\Gr 2 Artifacts\Hour of Code\IMG_08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3048000"/>
            <a:ext cx="3305018" cy="24685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du-bbes\FacultyShare\DESIGN 2015 &amp; STEAM ARTIFACTS\Gr 2 Artifacts\Hour of Code\IMG_08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6400" y="4114800"/>
            <a:ext cx="3305018" cy="2468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3266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Lifelong Learner Competencies</a:t>
            </a:r>
            <a:r>
              <a:rPr lang="en-US" dirty="0" smtClean="0"/>
              <a:t/>
            </a:r>
            <a:br>
              <a:rPr lang="en-US" dirty="0" smtClean="0"/>
            </a:br>
            <a:endParaRPr lang="en-US" dirty="0"/>
          </a:p>
        </p:txBody>
      </p:sp>
      <p:sp>
        <p:nvSpPr>
          <p:cNvPr id="4" name="Text Placeholder 3"/>
          <p:cNvSpPr>
            <a:spLocks noGrp="1"/>
          </p:cNvSpPr>
          <p:nvPr>
            <p:ph type="body" idx="2"/>
          </p:nvPr>
        </p:nvSpPr>
        <p:spPr/>
        <p:txBody>
          <a:bodyPr>
            <a:normAutofit/>
          </a:bodyPr>
          <a:lstStyle/>
          <a:p>
            <a:pPr marL="457200" indent="-457200">
              <a:buAutoNum type="arabicPeriod" startAt="7"/>
            </a:pPr>
            <a:r>
              <a:rPr lang="en-US" sz="2400" dirty="0" smtClean="0"/>
              <a:t>Acquire and use precise language to clearly communicate ideas, knowledge and processes.</a:t>
            </a:r>
          </a:p>
          <a:p>
            <a:pPr marL="457200" indent="-457200">
              <a:buAutoNum type="arabicPeriod" startAt="7"/>
            </a:pPr>
            <a:r>
              <a:rPr lang="en-US" sz="2400" dirty="0" smtClean="0"/>
              <a:t>Explore and express ideas and opinions using multiple media, the arts and technology.</a:t>
            </a:r>
          </a:p>
          <a:p>
            <a:pPr marL="457200" indent="-457200">
              <a:buAutoNum type="arabicPeriod" startAt="7"/>
            </a:pPr>
            <a:endParaRPr lang="en-US" sz="2400" dirty="0"/>
          </a:p>
        </p:txBody>
      </p:sp>
      <p:pic>
        <p:nvPicPr>
          <p:cNvPr id="5" name="Picture 2" descr="\\edu-bbes\FacultyShare\DESIGN 2015 &amp; STEAM ARTIFACTS\Gr 2 Artifacts\Hour of Code\IMG_0829.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3733800" y="1694588"/>
            <a:ext cx="4672830" cy="348701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495800" y="304800"/>
            <a:ext cx="3008313" cy="1162050"/>
          </a:xfrm>
          <a:prstGeom prst="rect">
            <a:avLst/>
          </a:prstGeom>
        </p:spPr>
        <p:txBody>
          <a:bodyPr vert="horz" anchor="b">
            <a:normAutofit fontScale="90000"/>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sz="2800" dirty="0" smtClean="0"/>
              <a:t>Scratch Coding </a:t>
            </a:r>
          </a:p>
          <a:p>
            <a:pPr algn="ctr"/>
            <a:r>
              <a:rPr lang="en-US" sz="2800" dirty="0" smtClean="0"/>
              <a:t>After School Club</a:t>
            </a:r>
            <a:r>
              <a:rPr lang="en-US" dirty="0" smtClean="0"/>
              <a:t/>
            </a:r>
            <a:br>
              <a:rPr lang="en-US" dirty="0" smtClean="0"/>
            </a:br>
            <a:endParaRPr lang="en-US" dirty="0"/>
          </a:p>
        </p:txBody>
      </p:sp>
    </p:spTree>
    <p:extLst>
      <p:ext uri="{BB962C8B-B14F-4D97-AF65-F5344CB8AC3E}">
        <p14:creationId xmlns:p14="http://schemas.microsoft.com/office/powerpoint/2010/main" val="24265933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3008313" cy="520700"/>
          </a:xfrm>
        </p:spPr>
        <p:txBody>
          <a:bodyPr/>
          <a:lstStyle/>
          <a:p>
            <a:r>
              <a:rPr lang="en-US" dirty="0" smtClean="0"/>
              <a:t>Chinese Festival</a:t>
            </a:r>
            <a:endParaRPr lang="en-US" dirty="0"/>
          </a:p>
        </p:txBody>
      </p:sp>
      <p:sp>
        <p:nvSpPr>
          <p:cNvPr id="3" name="Content Placeholder 2"/>
          <p:cNvSpPr>
            <a:spLocks noGrp="1"/>
          </p:cNvSpPr>
          <p:nvPr>
            <p:ph sz="half" idx="1"/>
          </p:nvPr>
        </p:nvSpPr>
        <p:spPr/>
        <p:txBody>
          <a:bodyPr/>
          <a:lstStyle/>
          <a:p>
            <a:pPr marL="137160" indent="0" algn="ctr">
              <a:buNone/>
            </a:pPr>
            <a:r>
              <a:rPr lang="en-US" i="1" dirty="0" smtClean="0"/>
              <a:t>“…THIS is the way to learn about China!” – BBES parent</a:t>
            </a:r>
          </a:p>
        </p:txBody>
      </p:sp>
      <p:sp>
        <p:nvSpPr>
          <p:cNvPr id="5" name="Text Placeholder 4"/>
          <p:cNvSpPr>
            <a:spLocks noGrp="1"/>
          </p:cNvSpPr>
          <p:nvPr>
            <p:ph type="body" idx="2"/>
          </p:nvPr>
        </p:nvSpPr>
        <p:spPr/>
        <p:txBody>
          <a:bodyPr>
            <a:normAutofit lnSpcReduction="10000"/>
          </a:bodyPr>
          <a:lstStyle/>
          <a:p>
            <a:r>
              <a:rPr lang="en-US" sz="2000" dirty="0"/>
              <a:t>CDP 0206 Chinese260.JPG: From left, </a:t>
            </a:r>
            <a:r>
              <a:rPr lang="en-US" sz="2000" dirty="0" err="1"/>
              <a:t>Maylin</a:t>
            </a:r>
            <a:r>
              <a:rPr lang="en-US" sz="2000" dirty="0"/>
              <a:t> Dudley, Cheyenne Morris, </a:t>
            </a:r>
            <a:r>
              <a:rPr lang="en-US" sz="2000" dirty="0" err="1"/>
              <a:t>Mya</a:t>
            </a:r>
            <a:r>
              <a:rPr lang="en-US" sz="2000" dirty="0"/>
              <a:t> </a:t>
            </a:r>
            <a:r>
              <a:rPr lang="en-US" sz="2000" dirty="0" err="1"/>
              <a:t>Tolley</a:t>
            </a:r>
            <a:r>
              <a:rPr lang="en-US" sz="2000" dirty="0"/>
              <a:t> and Alex Adams work on using chop sticks to grab objects representing the life cycle of a silkworm during a Chinese Festival on Wednesday at Baker-Butler Elementary School. Photo / Ryan M. Kelly / The Daily Progress - Photo by Ryan M. Kelly</a:t>
            </a:r>
          </a:p>
          <a:p>
            <a:endParaRPr lang="en-US" dirty="0"/>
          </a:p>
        </p:txBody>
      </p:sp>
      <p:pic>
        <p:nvPicPr>
          <p:cNvPr id="1026" name="Picture 2" descr="CDP 0206 Chinese260.JPG: From left, Maylin Dudley, Cheyenne Morris, Mya Tolley and Alex Adams work on using chop sticks to grab objects representing the life cycle of a silkworm during a Chinese Festival on Wednesday at Baker-Butler Elementary School. Photo / Ryan M. Kelly / The Daily Progress - Photo by Ryan M. Kel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981200"/>
            <a:ext cx="4610418" cy="3657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648200" y="1295400"/>
            <a:ext cx="3008313" cy="520700"/>
          </a:xfrm>
          <a:prstGeom prst="rect">
            <a:avLst/>
          </a:prstGeom>
        </p:spPr>
        <p:txBody>
          <a:bodyPr vert="horz" anchor="b">
            <a:normAutofit/>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dirty="0" smtClean="0"/>
              <a:t>Silk Worm Races</a:t>
            </a:r>
          </a:p>
        </p:txBody>
      </p:sp>
    </p:spTree>
    <p:extLst>
      <p:ext uri="{BB962C8B-B14F-4D97-AF65-F5344CB8AC3E}">
        <p14:creationId xmlns:p14="http://schemas.microsoft.com/office/powerpoint/2010/main" val="28141529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7-Pathways to Student Learning</a:t>
            </a:r>
            <a:br>
              <a:rPr lang="en-US" dirty="0" smtClean="0"/>
            </a:br>
            <a:endParaRPr lang="en-US" dirty="0"/>
          </a:p>
        </p:txBody>
      </p:sp>
      <p:sp>
        <p:nvSpPr>
          <p:cNvPr id="4" name="Text Placeholder 3"/>
          <p:cNvSpPr>
            <a:spLocks noGrp="1"/>
          </p:cNvSpPr>
          <p:nvPr>
            <p:ph type="body" idx="2"/>
          </p:nvPr>
        </p:nvSpPr>
        <p:spPr/>
        <p:txBody>
          <a:bodyPr>
            <a:normAutofit fontScale="92500" lnSpcReduction="10000"/>
          </a:bodyPr>
          <a:lstStyle/>
          <a:p>
            <a:r>
              <a:rPr lang="en-US" sz="2400" dirty="0" smtClean="0"/>
              <a:t>Universal Design is responding to individual needs and strengths by allowing multiple ways of accessing the curricula. </a:t>
            </a:r>
          </a:p>
          <a:p>
            <a:endParaRPr lang="en-US" sz="2400" dirty="0" smtClean="0"/>
          </a:p>
          <a:p>
            <a:r>
              <a:rPr lang="en-US" sz="2400" i="1" dirty="0" smtClean="0"/>
              <a:t>It is a lot more fun, meaningful and memorable to have a “magnet race” than to sit at a desk and read about polarity.    </a:t>
            </a:r>
            <a:endParaRPr lang="en-US" sz="2400" i="1" dirty="0"/>
          </a:p>
        </p:txBody>
      </p:sp>
      <p:sp>
        <p:nvSpPr>
          <p:cNvPr id="6" name="Title 1"/>
          <p:cNvSpPr txBox="1">
            <a:spLocks/>
          </p:cNvSpPr>
          <p:nvPr/>
        </p:nvSpPr>
        <p:spPr>
          <a:xfrm>
            <a:off x="4648200" y="381000"/>
            <a:ext cx="3008313" cy="1162050"/>
          </a:xfrm>
          <a:prstGeom prst="rect">
            <a:avLst/>
          </a:prstGeom>
        </p:spPr>
        <p:txBody>
          <a:bodyPr vert="horz" anchor="b">
            <a:normAutofit/>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sz="2800" dirty="0" smtClean="0"/>
              <a:t>Magnet Races</a:t>
            </a:r>
            <a:r>
              <a:rPr lang="en-US" dirty="0" smtClean="0"/>
              <a:t/>
            </a:r>
            <a:br>
              <a:rPr lang="en-US" dirty="0" smtClean="0"/>
            </a:br>
            <a:endParaRPr lang="en-US" dirty="0"/>
          </a:p>
        </p:txBody>
      </p:sp>
      <p:pic>
        <p:nvPicPr>
          <p:cNvPr id="7" name="Content Placeholder 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962400" y="1543050"/>
            <a:ext cx="4283196" cy="4552950"/>
          </a:xfrm>
        </p:spPr>
      </p:pic>
    </p:spTree>
    <p:extLst>
      <p:ext uri="{BB962C8B-B14F-4D97-AF65-F5344CB8AC3E}">
        <p14:creationId xmlns:p14="http://schemas.microsoft.com/office/powerpoint/2010/main" val="11263895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2013-14 Improvement Goals</a:t>
            </a:r>
          </a:p>
        </p:txBody>
      </p:sp>
      <p:sp>
        <p:nvSpPr>
          <p:cNvPr id="3" name="Rectangle 2"/>
          <p:cNvSpPr/>
          <p:nvPr/>
        </p:nvSpPr>
        <p:spPr>
          <a:xfrm>
            <a:off x="609600" y="990600"/>
            <a:ext cx="8305800" cy="7417415"/>
          </a:xfrm>
          <a:prstGeom prst="rect">
            <a:avLst/>
          </a:prstGeom>
        </p:spPr>
        <p:txBody>
          <a:bodyPr wrap="square">
            <a:spAutoFit/>
          </a:bodyPr>
          <a:lstStyle/>
          <a:p>
            <a:endParaRPr lang="en-US" sz="2800" dirty="0" smtClean="0"/>
          </a:p>
          <a:p>
            <a:pPr marL="514350" indent="-514350">
              <a:buFont typeface="+mj-lt"/>
              <a:buAutoNum type="arabicPeriod"/>
            </a:pPr>
            <a:r>
              <a:rPr lang="en-US" sz="2800" dirty="0" smtClean="0"/>
              <a:t>All BBES students will attain at least one-year’s growth in Reading and Math. </a:t>
            </a:r>
          </a:p>
          <a:p>
            <a:pPr marL="514350" indent="-514350">
              <a:buFont typeface="+mj-lt"/>
              <a:buAutoNum type="arabicPeriod"/>
            </a:pPr>
            <a:endParaRPr lang="en-US" sz="2800" dirty="0" smtClean="0"/>
          </a:p>
          <a:p>
            <a:pPr marL="514350" indent="-514350">
              <a:buFont typeface="+mj-lt"/>
              <a:buAutoNum type="arabicPeriod"/>
            </a:pPr>
            <a:r>
              <a:rPr lang="en-US" sz="2800" dirty="0" smtClean="0"/>
              <a:t>Professional Development connecting Reading and Math instruction with STEAM, LLC  and 7-Pathways to Student Learning.</a:t>
            </a:r>
          </a:p>
          <a:p>
            <a:pPr marL="514350" indent="-514350">
              <a:buFont typeface="+mj-lt"/>
              <a:buAutoNum type="arabicPeriod"/>
            </a:pPr>
            <a:endParaRPr lang="en-US" sz="2800" dirty="0" smtClean="0"/>
          </a:p>
          <a:p>
            <a:pPr marL="514350" indent="-514350">
              <a:buFont typeface="+mj-lt"/>
              <a:buAutoNum type="arabicPeriod"/>
            </a:pPr>
            <a:r>
              <a:rPr lang="en-US" sz="2800" dirty="0" smtClean="0"/>
              <a:t>Student emotional and physical safety will be enhanced through structures that reduce negative behavior and incidents of bullying.    </a:t>
            </a:r>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p:txBody>
      </p:sp>
    </p:spTree>
    <p:extLst>
      <p:ext uri="{BB962C8B-B14F-4D97-AF65-F5344CB8AC3E}">
        <p14:creationId xmlns:p14="http://schemas.microsoft.com/office/powerpoint/2010/main" val="6343713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27" y="457200"/>
            <a:ext cx="8229600" cy="1143000"/>
          </a:xfrm>
        </p:spPr>
        <p:txBody>
          <a:bodyPr>
            <a:noAutofit/>
          </a:bodyPr>
          <a:lstStyle/>
          <a:p>
            <a:r>
              <a:rPr lang="en-US" sz="3200" dirty="0" smtClean="0"/>
              <a:t>STEAM </a:t>
            </a:r>
            <a:br>
              <a:rPr lang="en-US" sz="3200" dirty="0" smtClean="0"/>
            </a:br>
            <a:r>
              <a:rPr lang="en-US" sz="2800" dirty="0" smtClean="0"/>
              <a:t>Arts Integration &amp; Teacher Collaboration</a:t>
            </a:r>
            <a:br>
              <a:rPr lang="en-US" sz="2800" dirty="0" smtClean="0"/>
            </a:br>
            <a:r>
              <a:rPr lang="en-US" sz="2800" dirty="0" smtClean="0"/>
              <a:t>American Indian Suspension Rattles</a:t>
            </a:r>
            <a:endParaRPr lang="en-US" sz="2800" dirty="0"/>
          </a:p>
        </p:txBody>
      </p:sp>
      <p:pic>
        <p:nvPicPr>
          <p:cNvPr id="1026" name="Picture 2" descr="https://sites.google.com/a/k12albemarle.org/spotlight-on-acps-students/_/rsrc/1390422449204/recent-spotlight/baker-butler2ndgradersperformcoyote/2014_1.22_BakerButler.jpg?height=181&amp;width=4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377" y="2362200"/>
            <a:ext cx="7577901"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8701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smtClean="0"/>
              <a:t>Educators leading by example with their own lifelong learning </a:t>
            </a:r>
            <a:endParaRPr lang="en-US" dirty="0"/>
          </a:p>
        </p:txBody>
      </p:sp>
      <p:pic>
        <p:nvPicPr>
          <p:cNvPr id="39938" name="Picture 2" descr="\\edu-bbes\FacultyShare\DESIGN 2015 &amp; STEAM ARTIFACTS\Professional Development 2013-2014\Literacy PD September 30, 2013\2013_2014 PD Reading Sep 30, 2013\IMG_321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874125" y="1689244"/>
            <a:ext cx="3395749" cy="4530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8362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Teachers Teaching Teachers</a:t>
            </a:r>
            <a:endParaRPr lang="en-US" dirty="0"/>
          </a:p>
        </p:txBody>
      </p:sp>
      <p:pic>
        <p:nvPicPr>
          <p:cNvPr id="37890" name="Picture 2" descr="\\edu-bbes\FacultyShare\DESIGN 2015 &amp; STEAM ARTIFACTS\Professional Development 2013-2014\Literacy PD September 30, 2013\2013_2014 PD Reading Sep 30, 2013\IMG_3208.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556558" y="1693400"/>
            <a:ext cx="6030884" cy="4522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3945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3008313" cy="444500"/>
          </a:xfrm>
        </p:spPr>
        <p:txBody>
          <a:bodyPr/>
          <a:lstStyle/>
          <a:p>
            <a:r>
              <a:rPr lang="en-US" dirty="0" smtClean="0"/>
              <a:t>CREATION STATION</a:t>
            </a:r>
            <a:endParaRPr lang="en-US" dirty="0"/>
          </a:p>
        </p:txBody>
      </p:sp>
      <p:sp>
        <p:nvSpPr>
          <p:cNvPr id="4" name="Text Placeholder 3"/>
          <p:cNvSpPr>
            <a:spLocks noGrp="1"/>
          </p:cNvSpPr>
          <p:nvPr>
            <p:ph type="body" idx="2"/>
          </p:nvPr>
        </p:nvSpPr>
        <p:spPr/>
        <p:txBody>
          <a:bodyPr>
            <a:normAutofit fontScale="47500" lnSpcReduction="20000"/>
          </a:bodyPr>
          <a:lstStyle/>
          <a:p>
            <a:pPr marL="342900" indent="-342900">
              <a:buFont typeface="Arial" pitchFamily="34" charset="0"/>
              <a:buChar char="•"/>
            </a:pPr>
            <a:r>
              <a:rPr lang="en-US" sz="2900" dirty="0" smtClean="0"/>
              <a:t>Marble Run Roller Coaster Challenge</a:t>
            </a:r>
          </a:p>
          <a:p>
            <a:pPr marL="342900" indent="-342900">
              <a:buFont typeface="Arial" pitchFamily="34" charset="0"/>
              <a:buChar char="•"/>
            </a:pPr>
            <a:r>
              <a:rPr lang="en-US" sz="2900" dirty="0" smtClean="0"/>
              <a:t>Virginia Regions Salt Dough Maps Modeling</a:t>
            </a:r>
          </a:p>
          <a:p>
            <a:pPr marL="342900" indent="-342900">
              <a:buFont typeface="Arial" pitchFamily="34" charset="0"/>
              <a:buChar char="•"/>
            </a:pPr>
            <a:r>
              <a:rPr lang="en-US" sz="2900" dirty="0" smtClean="0"/>
              <a:t>Scarecrow </a:t>
            </a:r>
            <a:r>
              <a:rPr lang="en-US" sz="2900" dirty="0"/>
              <a:t>Design</a:t>
            </a:r>
          </a:p>
          <a:p>
            <a:pPr marL="342900" indent="-342900">
              <a:buFont typeface="Arial" pitchFamily="34" charset="0"/>
              <a:buChar char="•"/>
            </a:pPr>
            <a:r>
              <a:rPr lang="en-US" sz="2900" dirty="0" smtClean="0"/>
              <a:t>Columbus Day Boats</a:t>
            </a:r>
          </a:p>
          <a:p>
            <a:pPr marL="342900" indent="-342900">
              <a:buFont typeface="Arial" pitchFamily="34" charset="0"/>
              <a:buChar char="•"/>
            </a:pPr>
            <a:r>
              <a:rPr lang="en-US" sz="2900" dirty="0" smtClean="0"/>
              <a:t>Engineering Towers </a:t>
            </a:r>
          </a:p>
          <a:p>
            <a:pPr marL="342900" indent="-342900">
              <a:buFont typeface="Arial" pitchFamily="34" charset="0"/>
              <a:buChar char="•"/>
            </a:pPr>
            <a:r>
              <a:rPr lang="en-US" sz="2900" dirty="0" smtClean="0"/>
              <a:t>American Indian Corn Husk Dolls </a:t>
            </a:r>
          </a:p>
          <a:p>
            <a:pPr marL="342900" indent="-342900">
              <a:buFont typeface="Arial" pitchFamily="34" charset="0"/>
              <a:buChar char="•"/>
            </a:pPr>
            <a:r>
              <a:rPr lang="en-US" sz="2900" dirty="0" smtClean="0"/>
              <a:t>Matter Day</a:t>
            </a:r>
          </a:p>
          <a:p>
            <a:pPr marL="342900" indent="-342900">
              <a:buFont typeface="Arial" pitchFamily="34" charset="0"/>
              <a:buChar char="•"/>
            </a:pPr>
            <a:r>
              <a:rPr lang="en-US" sz="2900" dirty="0" smtClean="0"/>
              <a:t>Panda Research Project</a:t>
            </a:r>
          </a:p>
          <a:p>
            <a:pPr marL="342900" indent="-342900">
              <a:buFont typeface="Arial" pitchFamily="34" charset="0"/>
              <a:buChar char="•"/>
            </a:pPr>
            <a:r>
              <a:rPr lang="en-US" sz="2900" dirty="0" smtClean="0"/>
              <a:t>LED Light Design</a:t>
            </a:r>
          </a:p>
          <a:p>
            <a:pPr marL="342900" indent="-342900">
              <a:buFont typeface="Arial" pitchFamily="34" charset="0"/>
              <a:buChar char="•"/>
            </a:pPr>
            <a:r>
              <a:rPr lang="en-US" sz="2900" dirty="0" smtClean="0"/>
              <a:t>Magnet Races</a:t>
            </a:r>
          </a:p>
          <a:p>
            <a:pPr marL="342900" indent="-342900">
              <a:buFont typeface="Arial" pitchFamily="34" charset="0"/>
              <a:buChar char="•"/>
            </a:pPr>
            <a:r>
              <a:rPr lang="en-US" sz="2900" dirty="0" smtClean="0"/>
              <a:t>Invertebrate Day</a:t>
            </a:r>
          </a:p>
          <a:p>
            <a:pPr marL="342900" indent="-342900">
              <a:buFont typeface="Arial" pitchFamily="34" charset="0"/>
              <a:buChar char="•"/>
            </a:pPr>
            <a:r>
              <a:rPr lang="en-US" sz="2900" dirty="0" smtClean="0"/>
              <a:t>Cell Mapping  Projects</a:t>
            </a:r>
          </a:p>
          <a:p>
            <a:pPr marL="342900" indent="-342900">
              <a:buFont typeface="Arial" pitchFamily="34" charset="0"/>
              <a:buChar char="•"/>
            </a:pPr>
            <a:r>
              <a:rPr lang="en-US" sz="2900" dirty="0" smtClean="0"/>
              <a:t>Hour of Code</a:t>
            </a:r>
          </a:p>
          <a:p>
            <a:pPr marL="342900" indent="-342900">
              <a:buFont typeface="Arial" pitchFamily="34" charset="0"/>
              <a:buChar char="•"/>
            </a:pPr>
            <a:r>
              <a:rPr lang="en-US" sz="2900" dirty="0" smtClean="0"/>
              <a:t>Biomes Discovery and Research</a:t>
            </a:r>
          </a:p>
          <a:p>
            <a:pPr marL="342900" indent="-342900">
              <a:buFont typeface="Arial" pitchFamily="34" charset="0"/>
              <a:buChar char="•"/>
            </a:pPr>
            <a:r>
              <a:rPr lang="en-US" sz="2900" dirty="0" smtClean="0"/>
              <a:t>Flight Experiments</a:t>
            </a:r>
          </a:p>
          <a:p>
            <a:pPr marL="342900" indent="-342900">
              <a:buFont typeface="Arial" pitchFamily="34" charset="0"/>
              <a:buChar char="•"/>
            </a:pPr>
            <a:r>
              <a:rPr lang="en-US" sz="2900" dirty="0" smtClean="0"/>
              <a:t>Survival Project </a:t>
            </a:r>
          </a:p>
          <a:p>
            <a:pPr marL="342900" indent="-342900">
              <a:buFont typeface="Arial" pitchFamily="34" charset="0"/>
              <a:buChar char="•"/>
            </a:pPr>
            <a:r>
              <a:rPr lang="en-US" sz="2900" dirty="0" smtClean="0"/>
              <a:t>Division Project </a:t>
            </a:r>
          </a:p>
          <a:p>
            <a:endParaRPr lang="en-US" sz="2400" dirty="0" smtClean="0"/>
          </a:p>
          <a:p>
            <a:endParaRPr lang="en-US" sz="2400" dirty="0" smtClean="0"/>
          </a:p>
          <a:p>
            <a:endParaRPr lang="en-US" sz="2400" dirty="0" smtClean="0"/>
          </a:p>
          <a:p>
            <a:endParaRPr lang="en-US" sz="2400" dirty="0"/>
          </a:p>
        </p:txBody>
      </p:sp>
      <p:pic>
        <p:nvPicPr>
          <p:cNvPr id="5" name="Picture 2" descr="C:\Users\dcushman\Pictures\Baker-Butler\2013-2014 BBES\STEAM Room and Maker Culture\iPhone Nov 18, 2013\Roller Coaster PBL (6).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4572001" y="1828800"/>
            <a:ext cx="3200400" cy="426981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572000" y="152400"/>
            <a:ext cx="3008313" cy="1162050"/>
          </a:xfrm>
          <a:prstGeom prst="rect">
            <a:avLst/>
          </a:prstGeom>
        </p:spPr>
        <p:txBody>
          <a:bodyPr vert="horz" anchor="b">
            <a:normAutofit/>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dirty="0" smtClean="0"/>
              <a:t>Marble Roller Coaster Challenge</a:t>
            </a:r>
            <a:endParaRPr lang="en-US" dirty="0"/>
          </a:p>
        </p:txBody>
      </p:sp>
    </p:spTree>
    <p:extLst>
      <p:ext uri="{BB962C8B-B14F-4D97-AF65-F5344CB8AC3E}">
        <p14:creationId xmlns:p14="http://schemas.microsoft.com/office/powerpoint/2010/main" val="3916112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Real World Learning </a:t>
            </a:r>
            <a:br>
              <a:rPr lang="en-US" dirty="0" smtClean="0"/>
            </a:br>
            <a:r>
              <a:rPr lang="en-US" dirty="0" smtClean="0"/>
              <a:t>Problems and Solutions</a:t>
            </a:r>
            <a:endParaRPr lang="en-US" dirty="0"/>
          </a:p>
        </p:txBody>
      </p:sp>
      <p:pic>
        <p:nvPicPr>
          <p:cNvPr id="11266" name="Picture 2" descr="C:\Users\dcushman\Pictures\Baker-Butler\2013-2014 BBES\STEAM Room and Maker Culture\iPhone Nov 13, 2013\Ms. T's Makers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1819525"/>
            <a:ext cx="5715000" cy="4285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7044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 can make things…if I have time to think about it.”   </a:t>
            </a:r>
            <a:r>
              <a:rPr lang="en-US" sz="3100" dirty="0" smtClean="0"/>
              <a:t>Emma P.</a:t>
            </a:r>
            <a:endParaRPr lang="en-US" sz="3100" dirty="0"/>
          </a:p>
        </p:txBody>
      </p:sp>
      <p:pic>
        <p:nvPicPr>
          <p:cNvPr id="28674" name="Picture 2" descr="C:\Users\dcushman\Pictures\Baker-Butler\2013-2014 BBES\STEAM Room and Maker Culture\iPhone Sept 12, 2013\IMG_310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590800" y="1524000"/>
            <a:ext cx="3776749" cy="5038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4939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Students Love their new </a:t>
            </a:r>
            <a:br>
              <a:rPr lang="en-US" dirty="0" smtClean="0"/>
            </a:br>
            <a:r>
              <a:rPr lang="en-US" dirty="0" smtClean="0"/>
              <a:t>Creation Station Learning Space!</a:t>
            </a:r>
            <a:endParaRPr lang="en-US" dirty="0"/>
          </a:p>
        </p:txBody>
      </p:sp>
      <p:pic>
        <p:nvPicPr>
          <p:cNvPr id="27650" name="Picture 2" descr="C:\Users\dcushman\Pictures\Baker-Butler\2013-2014 BBES\STEAM Room and Maker Culture\iPhone Sept 12, 2013\IMG_309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286000" y="1600200"/>
            <a:ext cx="4419599" cy="5025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3095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endParaRPr lang="en-US" dirty="0"/>
          </a:p>
        </p:txBody>
      </p:sp>
      <p:sp>
        <p:nvSpPr>
          <p:cNvPr id="3" name="Text Placeholder 2"/>
          <p:cNvSpPr>
            <a:spLocks noGrp="1"/>
          </p:cNvSpPr>
          <p:nvPr>
            <p:ph type="body" idx="2"/>
          </p:nvPr>
        </p:nvSpPr>
        <p:spPr/>
        <p:txBody>
          <a:bodyPr>
            <a:normAutofit/>
          </a:bodyPr>
          <a:lstStyle/>
          <a:p>
            <a:r>
              <a:rPr lang="en-US" sz="3200" dirty="0" smtClean="0"/>
              <a:t>Maker Learning</a:t>
            </a:r>
            <a:r>
              <a:rPr lang="en-US" sz="3200" dirty="0"/>
              <a:t> </a:t>
            </a:r>
            <a:r>
              <a:rPr lang="en-US" sz="3200" dirty="0" smtClean="0"/>
              <a:t>is deeply engaging to students!</a:t>
            </a:r>
            <a:endParaRPr lang="en-US" sz="3200" dirty="0"/>
          </a:p>
        </p:txBody>
      </p:sp>
      <p:pic>
        <p:nvPicPr>
          <p:cNvPr id="5" name="Picture 2" descr="C:\Users\dcushman\Pictures\Baker-Butler\2013-2014 BBES\STEAM Room and Maker Culture\iPhone Sept 12, 2013\IMG_3097.JP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4302081" y="1598385"/>
            <a:ext cx="3395749" cy="453043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495800" y="447221"/>
            <a:ext cx="3008313" cy="1162050"/>
          </a:xfrm>
          <a:prstGeom prst="rect">
            <a:avLst/>
          </a:prstGeom>
        </p:spPr>
        <p:txBody>
          <a:bodyPr vert="horz" anchor="b">
            <a:normAutofit lnSpcReduction="10000"/>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sz="3600" dirty="0" smtClean="0"/>
              <a:t>Making in Action</a:t>
            </a:r>
            <a:endParaRPr lang="en-US" dirty="0"/>
          </a:p>
        </p:txBody>
      </p:sp>
    </p:spTree>
    <p:extLst>
      <p:ext uri="{BB962C8B-B14F-4D97-AF65-F5344CB8AC3E}">
        <p14:creationId xmlns:p14="http://schemas.microsoft.com/office/powerpoint/2010/main" val="29126137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5486400"/>
            <a:ext cx="5486400" cy="522288"/>
          </a:xfrm>
        </p:spPr>
        <p:txBody>
          <a:bodyPr/>
          <a:lstStyle/>
          <a:p>
            <a:r>
              <a:rPr lang="en-US" dirty="0" smtClean="0"/>
              <a:t>~ END ~</a:t>
            </a:r>
            <a:endParaRPr lang="en-US" dirty="0"/>
          </a:p>
        </p:txBody>
      </p:sp>
      <p:sp>
        <p:nvSpPr>
          <p:cNvPr id="4" name="Text Placeholder 3"/>
          <p:cNvSpPr>
            <a:spLocks noGrp="1"/>
          </p:cNvSpPr>
          <p:nvPr>
            <p:ph type="body" sz="half" idx="2"/>
          </p:nvPr>
        </p:nvSpPr>
        <p:spPr>
          <a:xfrm>
            <a:off x="1752600" y="381000"/>
            <a:ext cx="5486400" cy="530352"/>
          </a:xfrm>
        </p:spPr>
        <p:txBody>
          <a:bodyPr>
            <a:normAutofit/>
          </a:bodyPr>
          <a:lstStyle/>
          <a:p>
            <a:r>
              <a:rPr lang="en-US" sz="2000" dirty="0" smtClean="0"/>
              <a:t>Thank you ACPS School Board Members</a:t>
            </a:r>
            <a:r>
              <a:rPr lang="en-US" sz="1800" dirty="0" smtClean="0"/>
              <a:t>!</a:t>
            </a:r>
            <a:endParaRPr lang="en-US" sz="1800" dirty="0"/>
          </a:p>
        </p:txBody>
      </p:sp>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t="1852" b="1852"/>
          <a:stretch>
            <a:fillRect/>
          </a:stretch>
        </p:blipFill>
        <p:spPr>
          <a:xfrm>
            <a:off x="1752600" y="1371600"/>
            <a:ext cx="5486400" cy="3962400"/>
          </a:xfrm>
        </p:spPr>
      </p:pic>
    </p:spTree>
    <p:extLst>
      <p:ext uri="{BB962C8B-B14F-4D97-AF65-F5344CB8AC3E}">
        <p14:creationId xmlns:p14="http://schemas.microsoft.com/office/powerpoint/2010/main" val="197962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These Goals are Important </a:t>
            </a:r>
            <a:endParaRPr lang="en-US" dirty="0"/>
          </a:p>
        </p:txBody>
      </p:sp>
      <p:sp>
        <p:nvSpPr>
          <p:cNvPr id="3" name="Content Placeholder 2"/>
          <p:cNvSpPr>
            <a:spLocks noGrp="1"/>
          </p:cNvSpPr>
          <p:nvPr>
            <p:ph idx="1"/>
          </p:nvPr>
        </p:nvSpPr>
        <p:spPr/>
        <p:txBody>
          <a:bodyPr>
            <a:normAutofit lnSpcReduction="10000"/>
          </a:bodyPr>
          <a:lstStyle/>
          <a:p>
            <a:pPr marL="457200" marR="0" indent="-457200">
              <a:spcBef>
                <a:spcPts val="0"/>
              </a:spcBef>
              <a:spcAft>
                <a:spcPts val="0"/>
              </a:spcAft>
              <a:buFont typeface="Wingdings" pitchFamily="2" charset="2"/>
              <a:buChar char="Ø"/>
            </a:pPr>
            <a:r>
              <a:rPr lang="en-US" b="1" dirty="0" smtClean="0">
                <a:latin typeface="Palatino Linotype"/>
                <a:ea typeface="Times New Roman"/>
              </a:rPr>
              <a:t>Foundation:</a:t>
            </a:r>
          </a:p>
          <a:p>
            <a:pPr marL="777240" lvl="1" indent="-457200">
              <a:spcBef>
                <a:spcPts val="0"/>
              </a:spcBef>
              <a:buFont typeface="Wingdings" pitchFamily="2" charset="2"/>
              <a:buChar char="Ø"/>
            </a:pPr>
            <a:r>
              <a:rPr lang="en-US" b="1" dirty="0">
                <a:latin typeface="Palatino Linotype"/>
                <a:ea typeface="Times New Roman"/>
              </a:rPr>
              <a:t>S</a:t>
            </a:r>
            <a:r>
              <a:rPr lang="en-US" b="1" dirty="0" smtClean="0">
                <a:latin typeface="Palatino Linotype"/>
                <a:ea typeface="Times New Roman"/>
              </a:rPr>
              <a:t>tudent success and opportunity as 21</a:t>
            </a:r>
            <a:r>
              <a:rPr lang="en-US" b="1" baseline="30000" dirty="0" smtClean="0">
                <a:latin typeface="Palatino Linotype"/>
                <a:ea typeface="Times New Roman"/>
              </a:rPr>
              <a:t>st</a:t>
            </a:r>
            <a:r>
              <a:rPr lang="en-US" b="1" dirty="0" smtClean="0">
                <a:latin typeface="Palatino Linotype"/>
                <a:ea typeface="Times New Roman"/>
              </a:rPr>
              <a:t> century learners, workers and citizens. </a:t>
            </a:r>
            <a:endParaRPr lang="en-US" b="1" dirty="0">
              <a:latin typeface="Palatino Linotype"/>
              <a:ea typeface="Times New Roman"/>
            </a:endParaRPr>
          </a:p>
          <a:p>
            <a:pPr marL="457200" marR="0" indent="-457200">
              <a:spcBef>
                <a:spcPts val="0"/>
              </a:spcBef>
              <a:spcAft>
                <a:spcPts val="0"/>
              </a:spcAft>
              <a:buFont typeface="Wingdings" pitchFamily="2" charset="2"/>
              <a:buChar char="Ø"/>
            </a:pPr>
            <a:endParaRPr lang="en-US" b="1" dirty="0" smtClean="0">
              <a:latin typeface="Palatino Linotype"/>
              <a:ea typeface="Times New Roman"/>
            </a:endParaRPr>
          </a:p>
          <a:p>
            <a:pPr marL="457200" marR="0" indent="-457200">
              <a:spcBef>
                <a:spcPts val="0"/>
              </a:spcBef>
              <a:spcAft>
                <a:spcPts val="0"/>
              </a:spcAft>
              <a:buFont typeface="Wingdings" pitchFamily="2" charset="2"/>
              <a:buChar char="Ø"/>
            </a:pPr>
            <a:r>
              <a:rPr lang="en-US" b="1" dirty="0" smtClean="0">
                <a:latin typeface="Palatino Linotype"/>
                <a:ea typeface="Times New Roman"/>
              </a:rPr>
              <a:t>Engagement:</a:t>
            </a:r>
          </a:p>
          <a:p>
            <a:pPr marL="777240" lvl="1" indent="-457200">
              <a:spcBef>
                <a:spcPts val="0"/>
              </a:spcBef>
              <a:buFont typeface="Wingdings" pitchFamily="2" charset="2"/>
              <a:buChar char="Ø"/>
            </a:pPr>
            <a:r>
              <a:rPr lang="en-US" b="1" dirty="0" smtClean="0">
                <a:latin typeface="Palatino Linotype"/>
                <a:ea typeface="Times New Roman"/>
              </a:rPr>
              <a:t>Engaging, continuous improvement for adult and student learners through engaging work, unique experiences and varied learning environments.    </a:t>
            </a:r>
          </a:p>
          <a:p>
            <a:pPr marL="0" marR="0" indent="0">
              <a:spcBef>
                <a:spcPts val="0"/>
              </a:spcBef>
              <a:spcAft>
                <a:spcPts val="0"/>
              </a:spcAft>
              <a:buNone/>
            </a:pPr>
            <a:endParaRPr lang="en-US" b="1" dirty="0" smtClean="0">
              <a:latin typeface="Palatino Linotype"/>
              <a:ea typeface="Times New Roman"/>
            </a:endParaRPr>
          </a:p>
          <a:p>
            <a:pPr marL="457200" marR="0" indent="-457200">
              <a:spcBef>
                <a:spcPts val="0"/>
              </a:spcBef>
              <a:spcAft>
                <a:spcPts val="0"/>
              </a:spcAft>
              <a:buFont typeface="Wingdings" pitchFamily="2" charset="2"/>
              <a:buChar char="Ø"/>
            </a:pPr>
            <a:r>
              <a:rPr lang="en-US" b="1" dirty="0" smtClean="0">
                <a:latin typeface="Palatino Linotype"/>
              </a:rPr>
              <a:t>Community:</a:t>
            </a:r>
          </a:p>
          <a:p>
            <a:pPr marL="777240" lvl="1" indent="-457200">
              <a:spcBef>
                <a:spcPts val="0"/>
              </a:spcBef>
              <a:buFont typeface="Wingdings" pitchFamily="2" charset="2"/>
              <a:buChar char="Ø"/>
            </a:pPr>
            <a:r>
              <a:rPr lang="en-US" b="1" dirty="0" smtClean="0">
                <a:latin typeface="Palatino Linotype"/>
              </a:rPr>
              <a:t> Positive learning environment supported by safety awareness, anti-bullying practices and good citizenship.  </a:t>
            </a:r>
            <a:endParaRPr lang="en-US" b="1" dirty="0">
              <a:latin typeface="Palatino Linotype"/>
            </a:endParaRPr>
          </a:p>
          <a:p>
            <a:endParaRPr lang="en-US" dirty="0"/>
          </a:p>
        </p:txBody>
      </p:sp>
    </p:spTree>
    <p:extLst>
      <p:ext uri="{BB962C8B-B14F-4D97-AF65-F5344CB8AC3E}">
        <p14:creationId xmlns:p14="http://schemas.microsoft.com/office/powerpoint/2010/main" val="42049183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Challenges </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The jobs of tomorrow are known only to the future.  </a:t>
            </a:r>
          </a:p>
          <a:p>
            <a:endParaRPr lang="en-US" dirty="0" smtClean="0"/>
          </a:p>
          <a:p>
            <a:r>
              <a:rPr lang="en-US" dirty="0" smtClean="0"/>
              <a:t>Instilling an urgency in stakeholders to equip young learners with tools and knowledge to meet the challenges of a competitive  global economy.  </a:t>
            </a:r>
          </a:p>
          <a:p>
            <a:endParaRPr lang="en-US" dirty="0" smtClean="0"/>
          </a:p>
          <a:p>
            <a:r>
              <a:rPr lang="en-US" dirty="0" smtClean="0"/>
              <a:t>Ensuring that students are empowered to own their future by emphasizing Lifelong Learner Competencies and providing varied learning environments, essential tools of contemporary learners and unique experiences and opportunities. </a:t>
            </a:r>
          </a:p>
          <a:p>
            <a:endParaRPr lang="en-US" dirty="0" smtClean="0"/>
          </a:p>
          <a:p>
            <a:r>
              <a:rPr lang="en-US" dirty="0" smtClean="0"/>
              <a:t>Continuous academic progress for all students – all means all. </a:t>
            </a:r>
            <a:endParaRPr lang="en-US" dirty="0"/>
          </a:p>
          <a:p>
            <a:pPr lvl="1"/>
            <a:r>
              <a:rPr lang="en-US" dirty="0" smtClean="0"/>
              <a:t>Successive </a:t>
            </a:r>
            <a:r>
              <a:rPr lang="en-US" dirty="0"/>
              <a:t>student population shifts </a:t>
            </a:r>
          </a:p>
          <a:p>
            <a:pPr lvl="1"/>
            <a:r>
              <a:rPr lang="en-US" dirty="0"/>
              <a:t>Support for RTI Tier I, II, III </a:t>
            </a:r>
            <a:r>
              <a:rPr lang="en-US" dirty="0" smtClean="0"/>
              <a:t>students</a:t>
            </a:r>
          </a:p>
          <a:p>
            <a:pPr lvl="1"/>
            <a:r>
              <a:rPr lang="en-US" dirty="0" smtClean="0"/>
              <a:t>Increase reading and math performance for AMO  groups  1, 2, 3</a:t>
            </a:r>
            <a:endParaRPr lang="en-US" dirty="0"/>
          </a:p>
          <a:p>
            <a:pPr lvl="1"/>
            <a:r>
              <a:rPr lang="en-US" dirty="0"/>
              <a:t>Homework completion</a:t>
            </a:r>
          </a:p>
          <a:p>
            <a:pPr lvl="1"/>
            <a:r>
              <a:rPr lang="en-US" dirty="0"/>
              <a:t>Attendance</a:t>
            </a:r>
          </a:p>
          <a:p>
            <a:pPr lvl="1"/>
            <a:r>
              <a:rPr lang="en-US" dirty="0"/>
              <a:t>Parent involvement </a:t>
            </a:r>
          </a:p>
          <a:p>
            <a:pPr lvl="1"/>
            <a:r>
              <a:rPr lang="en-US" dirty="0" smtClean="0"/>
              <a:t>Common understandings of the most effective math </a:t>
            </a:r>
            <a:r>
              <a:rPr lang="en-US" dirty="0"/>
              <a:t>and reading </a:t>
            </a:r>
            <a:r>
              <a:rPr lang="en-US" dirty="0" smtClean="0"/>
              <a:t>instruction strategies.  </a:t>
            </a:r>
            <a:endParaRPr lang="en-US" dirty="0"/>
          </a:p>
          <a:p>
            <a:endParaRPr lang="en-US" dirty="0"/>
          </a:p>
        </p:txBody>
      </p:sp>
    </p:spTree>
    <p:extLst>
      <p:ext uri="{BB962C8B-B14F-4D97-AF65-F5344CB8AC3E}">
        <p14:creationId xmlns:p14="http://schemas.microsoft.com/office/powerpoint/2010/main" val="29333149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Successes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Improved monitoring and follow through of students </a:t>
            </a:r>
            <a:r>
              <a:rPr lang="en-US" dirty="0"/>
              <a:t>who are habitually tardy or </a:t>
            </a:r>
            <a:r>
              <a:rPr lang="en-US" dirty="0" smtClean="0"/>
              <a:t>absent:</a:t>
            </a:r>
          </a:p>
          <a:p>
            <a:pPr lvl="1"/>
            <a:r>
              <a:rPr lang="en-US" dirty="0" smtClean="0"/>
              <a:t>Attendance committee reviews progress </a:t>
            </a:r>
          </a:p>
          <a:p>
            <a:pPr lvl="1"/>
            <a:r>
              <a:rPr lang="en-US" dirty="0"/>
              <a:t>A</a:t>
            </a:r>
            <a:r>
              <a:rPr lang="en-US" dirty="0" smtClean="0"/>
              <a:t>ttendance clerk prepares attendance and tardy data </a:t>
            </a:r>
          </a:p>
          <a:p>
            <a:pPr lvl="1"/>
            <a:r>
              <a:rPr lang="en-US" dirty="0" smtClean="0"/>
              <a:t>Administrators follow up with parents - letter, phone call, meeting, JDC</a:t>
            </a:r>
          </a:p>
          <a:p>
            <a:endParaRPr lang="en-US" dirty="0" smtClean="0"/>
          </a:p>
          <a:p>
            <a:r>
              <a:rPr lang="en-US" dirty="0" smtClean="0"/>
              <a:t>Partnering with parents to increase the level </a:t>
            </a:r>
            <a:r>
              <a:rPr lang="en-US" dirty="0"/>
              <a:t>of family involvement in school activities and </a:t>
            </a:r>
            <a:r>
              <a:rPr lang="en-US" dirty="0" smtClean="0"/>
              <a:t>support for student work:</a:t>
            </a:r>
          </a:p>
          <a:p>
            <a:pPr lvl="1"/>
            <a:r>
              <a:rPr lang="en-US" dirty="0" smtClean="0"/>
              <a:t>SBIT meetings, PTO events, curriculum nights, “School and Community </a:t>
            </a:r>
            <a:r>
              <a:rPr lang="en-US" smtClean="0"/>
              <a:t>Friendship Network.”</a:t>
            </a:r>
            <a:endParaRPr lang="en-US" dirty="0" smtClean="0"/>
          </a:p>
          <a:p>
            <a:endParaRPr lang="en-US" dirty="0" smtClean="0"/>
          </a:p>
          <a:p>
            <a:r>
              <a:rPr lang="en-US" dirty="0" smtClean="0"/>
              <a:t>Assessing </a:t>
            </a:r>
            <a:r>
              <a:rPr lang="en-US" dirty="0"/>
              <a:t>one year’s growth using multiple measures that can be mutually </a:t>
            </a:r>
            <a:r>
              <a:rPr lang="en-US" dirty="0" smtClean="0"/>
              <a:t>verified to affirm student progress:  </a:t>
            </a:r>
          </a:p>
          <a:p>
            <a:pPr lvl="1"/>
            <a:r>
              <a:rPr lang="en-US" dirty="0"/>
              <a:t>Student progress in reading and math for </a:t>
            </a:r>
            <a:r>
              <a:rPr lang="en-US" dirty="0" smtClean="0"/>
              <a:t>all students </a:t>
            </a:r>
            <a:r>
              <a:rPr lang="en-US" dirty="0"/>
              <a:t>in grades K-5 was reviewed at Midyear Review meeting on February </a:t>
            </a:r>
            <a:r>
              <a:rPr lang="en-US" dirty="0" smtClean="0"/>
              <a:t>6th, 2014. </a:t>
            </a:r>
            <a:endParaRPr lang="en-US" baseline="30000" dirty="0" smtClean="0"/>
          </a:p>
          <a:p>
            <a:pPr lvl="1"/>
            <a:r>
              <a:rPr lang="en-US" dirty="0" smtClean="0"/>
              <a:t>New RTI pilot streamlining process, universal screeners, progress monitoring </a:t>
            </a:r>
          </a:p>
          <a:p>
            <a:pPr lvl="1"/>
            <a:r>
              <a:rPr lang="en-US" dirty="0" smtClean="0"/>
              <a:t>Balanced assessments using benchmark tests, portfolios, performance tasks, etc.</a:t>
            </a:r>
          </a:p>
          <a:p>
            <a:pPr lvl="1"/>
            <a:r>
              <a:rPr lang="en-US" dirty="0" smtClean="0"/>
              <a:t>Varied presentation modes – story, poem, article, letter, song, art work, poster, technology enhanced, etc. </a:t>
            </a:r>
          </a:p>
        </p:txBody>
      </p:sp>
    </p:spTree>
    <p:extLst>
      <p:ext uri="{BB962C8B-B14F-4D97-AF65-F5344CB8AC3E}">
        <p14:creationId xmlns:p14="http://schemas.microsoft.com/office/powerpoint/2010/main" val="7505095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D2015 Challenges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Design 2015 </a:t>
            </a:r>
          </a:p>
          <a:p>
            <a:endParaRPr lang="en-US" dirty="0" smtClean="0"/>
          </a:p>
          <a:p>
            <a:pPr lvl="1"/>
            <a:r>
              <a:rPr lang="en-US" dirty="0" smtClean="0"/>
              <a:t>Establishing a shared outcome using STEAM as the core.</a:t>
            </a:r>
          </a:p>
          <a:p>
            <a:pPr lvl="1"/>
            <a:endParaRPr lang="en-US" dirty="0" smtClean="0"/>
          </a:p>
          <a:p>
            <a:pPr lvl="1"/>
            <a:r>
              <a:rPr lang="en-US" dirty="0" smtClean="0"/>
              <a:t>Creating a tipping point with staff through organization of a Design Team that models PBL work. </a:t>
            </a:r>
          </a:p>
          <a:p>
            <a:pPr lvl="1"/>
            <a:endParaRPr lang="en-US" dirty="0" smtClean="0"/>
          </a:p>
          <a:p>
            <a:pPr lvl="1"/>
            <a:r>
              <a:rPr lang="en-US" dirty="0" smtClean="0"/>
              <a:t>Envisioning and embracing Maker Education.</a:t>
            </a:r>
          </a:p>
          <a:p>
            <a:pPr lvl="1"/>
            <a:endParaRPr lang="en-US" dirty="0" smtClean="0"/>
          </a:p>
          <a:p>
            <a:pPr lvl="1"/>
            <a:r>
              <a:rPr lang="en-US" dirty="0" smtClean="0"/>
              <a:t>Developing common understandings of D2015 attributes that build instructional capacity with all staff.</a:t>
            </a:r>
          </a:p>
          <a:p>
            <a:pPr lvl="1"/>
            <a:endParaRPr lang="en-US" dirty="0" smtClean="0"/>
          </a:p>
          <a:p>
            <a:pPr lvl="1"/>
            <a:r>
              <a:rPr lang="en-US" dirty="0" smtClean="0"/>
              <a:t>Connecting D2015 directly to PBL work accomplished by Design Team members establishing a portfolio of exemplars that can be used for study and reflection by all staff.  </a:t>
            </a:r>
          </a:p>
          <a:p>
            <a:pPr lvl="1"/>
            <a:endParaRPr lang="en-US" dirty="0" smtClean="0"/>
          </a:p>
          <a:p>
            <a:pPr lvl="1"/>
            <a:endParaRPr lang="en-US" dirty="0"/>
          </a:p>
        </p:txBody>
      </p:sp>
    </p:spTree>
    <p:extLst>
      <p:ext uri="{BB962C8B-B14F-4D97-AF65-F5344CB8AC3E}">
        <p14:creationId xmlns:p14="http://schemas.microsoft.com/office/powerpoint/2010/main" val="5344894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D2015 Successes</a:t>
            </a:r>
            <a:endParaRPr lang="en-US" dirty="0"/>
          </a:p>
        </p:txBody>
      </p:sp>
      <p:sp>
        <p:nvSpPr>
          <p:cNvPr id="3" name="Content Placeholder 2"/>
          <p:cNvSpPr>
            <a:spLocks noGrp="1"/>
          </p:cNvSpPr>
          <p:nvPr>
            <p:ph idx="1"/>
          </p:nvPr>
        </p:nvSpPr>
        <p:spPr>
          <a:xfrm>
            <a:off x="441435" y="1279109"/>
            <a:ext cx="8229600" cy="4709160"/>
          </a:xfrm>
        </p:spPr>
        <p:txBody>
          <a:bodyPr>
            <a:normAutofit fontScale="85000" lnSpcReduction="20000"/>
          </a:bodyPr>
          <a:lstStyle/>
          <a:p>
            <a:r>
              <a:rPr lang="en-US" dirty="0" smtClean="0"/>
              <a:t>A Design Team was trained over the summer:</a:t>
            </a:r>
          </a:p>
          <a:p>
            <a:pPr lvl="1"/>
            <a:r>
              <a:rPr lang="en-US" dirty="0" smtClean="0"/>
              <a:t>Content integration, STEAM, and D2015 pathways.</a:t>
            </a:r>
          </a:p>
          <a:p>
            <a:r>
              <a:rPr lang="en-US" dirty="0" smtClean="0"/>
              <a:t>Pre-service week training for all teachers: </a:t>
            </a:r>
          </a:p>
          <a:p>
            <a:pPr lvl="1"/>
            <a:r>
              <a:rPr lang="en-US" dirty="0" smtClean="0"/>
              <a:t>STEAM – project based, passion based learning </a:t>
            </a:r>
          </a:p>
          <a:p>
            <a:pPr lvl="1"/>
            <a:r>
              <a:rPr lang="en-US" dirty="0"/>
              <a:t>7-Pathways to Student Learning</a:t>
            </a:r>
          </a:p>
          <a:p>
            <a:pPr lvl="1"/>
            <a:r>
              <a:rPr lang="en-US" dirty="0"/>
              <a:t>Lifelong Learner Competencies</a:t>
            </a:r>
          </a:p>
          <a:p>
            <a:r>
              <a:rPr lang="en-US" dirty="0" smtClean="0"/>
              <a:t>Professional Development: </a:t>
            </a:r>
          </a:p>
          <a:p>
            <a:pPr lvl="1"/>
            <a:r>
              <a:rPr lang="en-US" dirty="0" smtClean="0"/>
              <a:t>Reading PD on September 30</a:t>
            </a:r>
            <a:r>
              <a:rPr lang="en-US" baseline="30000" dirty="0" smtClean="0"/>
              <a:t>th</a:t>
            </a:r>
            <a:r>
              <a:rPr lang="en-US" dirty="0" smtClean="0"/>
              <a:t>, 2013 with D2015 emphasis</a:t>
            </a:r>
          </a:p>
          <a:p>
            <a:pPr lvl="1"/>
            <a:r>
              <a:rPr lang="en-US" dirty="0" smtClean="0"/>
              <a:t>Math PD on February 17, 2014 with D2015 emphasis</a:t>
            </a:r>
          </a:p>
          <a:p>
            <a:pPr lvl="1"/>
            <a:r>
              <a:rPr lang="en-US" dirty="0" smtClean="0"/>
              <a:t>Making connections conference, fall, 2013</a:t>
            </a:r>
          </a:p>
          <a:p>
            <a:pPr lvl="1"/>
            <a:r>
              <a:rPr lang="en-US" dirty="0" smtClean="0"/>
              <a:t>ARC offerings in 7-Pathways </a:t>
            </a:r>
          </a:p>
          <a:p>
            <a:pPr lvl="1"/>
            <a:r>
              <a:rPr lang="en-US" dirty="0" smtClean="0"/>
              <a:t>Re-envisioning what it means to be a maker culture </a:t>
            </a:r>
          </a:p>
          <a:p>
            <a:pPr lvl="1"/>
            <a:r>
              <a:rPr lang="en-US" dirty="0" smtClean="0"/>
              <a:t>School visits – Crozet, Brownsville, Henley, Stony Point</a:t>
            </a:r>
          </a:p>
          <a:p>
            <a:pPr lvl="1"/>
            <a:r>
              <a:rPr lang="en-US" dirty="0" smtClean="0"/>
              <a:t>Students renaming the STEAM room to “Creation Station” </a:t>
            </a:r>
            <a:endParaRPr lang="en-US" dirty="0"/>
          </a:p>
          <a:p>
            <a:endParaRPr lang="en-US" dirty="0" smtClean="0"/>
          </a:p>
          <a:p>
            <a:endParaRPr lang="en-US" dirty="0" smtClean="0"/>
          </a:p>
          <a:p>
            <a:pPr lvl="1"/>
            <a:endParaRPr lang="en-US" dirty="0" smtClean="0"/>
          </a:p>
          <a:p>
            <a:endParaRPr lang="en-US" dirty="0" smtClean="0"/>
          </a:p>
        </p:txBody>
      </p:sp>
      <p:sp>
        <p:nvSpPr>
          <p:cNvPr id="5" name="Rounded Rectangle 4"/>
          <p:cNvSpPr/>
          <p:nvPr/>
        </p:nvSpPr>
        <p:spPr>
          <a:xfrm>
            <a:off x="670035" y="5988269"/>
            <a:ext cx="8001000" cy="685800"/>
          </a:xfrm>
          <a:prstGeom prst="roundRect">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D2015 is integrated with curriculum… </a:t>
            </a:r>
          </a:p>
          <a:p>
            <a:pPr algn="ctr"/>
            <a:r>
              <a:rPr lang="en-US" b="1" dirty="0" smtClean="0"/>
              <a:t>…it is not something confined in a separate room.</a:t>
            </a:r>
            <a:endParaRPr lang="en-US" b="1" dirty="0"/>
          </a:p>
        </p:txBody>
      </p:sp>
    </p:spTree>
    <p:extLst>
      <p:ext uri="{BB962C8B-B14F-4D97-AF65-F5344CB8AC3E}">
        <p14:creationId xmlns:p14="http://schemas.microsoft.com/office/powerpoint/2010/main" val="4842736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normAutofit/>
          </a:bodyPr>
          <a:lstStyle/>
          <a:p>
            <a:r>
              <a:rPr lang="en-US" sz="2000" dirty="0" smtClean="0"/>
              <a:t>Maker Learning is engaging in creating, designing, exploring, invention and problem solving. </a:t>
            </a:r>
          </a:p>
          <a:p>
            <a:endParaRPr lang="en-US" sz="2000" dirty="0"/>
          </a:p>
          <a:p>
            <a:r>
              <a:rPr lang="en-US" sz="2000" dirty="0" smtClean="0"/>
              <a:t>Project Based, Passion Based Learning – higher order, in depth learning by engaging in a multi-step project.</a:t>
            </a:r>
            <a:endParaRPr lang="en-US" sz="2000" dirty="0"/>
          </a:p>
        </p:txBody>
      </p:sp>
      <p:pic>
        <p:nvPicPr>
          <p:cNvPr id="5" name="Picture 2" descr="\\edu-bbes\FacultyShare\DESIGN 2015 &amp; STEAM ARTIFACTS\Gr 3 Artifacts\Eiden's artifacts\Second quarter\Bridges Engineering Challenge\IMG_5003.jp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3575050" y="1283141"/>
            <a:ext cx="5111750" cy="383293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p:txBody>
          <a:bodyPr>
            <a:normAutofit/>
          </a:bodyPr>
          <a:lstStyle/>
          <a:p>
            <a:r>
              <a:rPr lang="en-US" dirty="0" smtClean="0"/>
              <a:t>Authentic Problem Solving</a:t>
            </a:r>
            <a:endParaRPr lang="en-US" dirty="0"/>
          </a:p>
        </p:txBody>
      </p:sp>
      <p:sp>
        <p:nvSpPr>
          <p:cNvPr id="7" name="Title 1"/>
          <p:cNvSpPr txBox="1">
            <a:spLocks/>
          </p:cNvSpPr>
          <p:nvPr/>
        </p:nvSpPr>
        <p:spPr>
          <a:xfrm>
            <a:off x="4543925" y="609600"/>
            <a:ext cx="3008313" cy="914400"/>
          </a:xfrm>
          <a:prstGeom prst="rect">
            <a:avLst/>
          </a:prstGeom>
        </p:spPr>
        <p:txBody>
          <a:bodyPr vert="horz" anchor="b">
            <a:noAutofit/>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r>
              <a:rPr lang="en-US" sz="1800" dirty="0" smtClean="0"/>
              <a:t>Measured </a:t>
            </a:r>
          </a:p>
          <a:p>
            <a:endParaRPr lang="en-US" sz="1800" dirty="0" smtClean="0"/>
          </a:p>
          <a:p>
            <a:r>
              <a:rPr lang="en-US" sz="1800" dirty="0"/>
              <a:t>	</a:t>
            </a:r>
            <a:r>
              <a:rPr lang="en-US" sz="1800" dirty="0" smtClean="0"/>
              <a:t>   Risk </a:t>
            </a:r>
          </a:p>
          <a:p>
            <a:r>
              <a:rPr lang="en-US" sz="1800" dirty="0"/>
              <a:t>	</a:t>
            </a:r>
            <a:r>
              <a:rPr lang="en-US" sz="1800" dirty="0" smtClean="0"/>
              <a:t>	 Taking </a:t>
            </a:r>
            <a:br>
              <a:rPr lang="en-US" sz="1800" dirty="0" smtClean="0"/>
            </a:br>
            <a:endParaRPr lang="en-US" sz="1800" dirty="0"/>
          </a:p>
        </p:txBody>
      </p:sp>
    </p:spTree>
    <p:extLst>
      <p:ext uri="{BB962C8B-B14F-4D97-AF65-F5344CB8AC3E}">
        <p14:creationId xmlns:p14="http://schemas.microsoft.com/office/powerpoint/2010/main" val="4155911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Professional Development </a:t>
            </a:r>
            <a:endParaRPr lang="en-US" dirty="0"/>
          </a:p>
        </p:txBody>
      </p:sp>
      <p:sp>
        <p:nvSpPr>
          <p:cNvPr id="3" name="Text Placeholder 2"/>
          <p:cNvSpPr>
            <a:spLocks noGrp="1"/>
          </p:cNvSpPr>
          <p:nvPr>
            <p:ph type="body" idx="2"/>
          </p:nvPr>
        </p:nvSpPr>
        <p:spPr/>
        <p:txBody>
          <a:bodyPr>
            <a:normAutofit/>
          </a:bodyPr>
          <a:lstStyle/>
          <a:p>
            <a:pPr marL="928116" lvl="1" indent="-342900">
              <a:buFont typeface="Arial" pitchFamily="34" charset="0"/>
              <a:buChar char="•"/>
            </a:pPr>
            <a:r>
              <a:rPr lang="en-US" sz="2000" dirty="0" smtClean="0"/>
              <a:t>Design 2015</a:t>
            </a:r>
          </a:p>
          <a:p>
            <a:pPr marL="928116" lvl="1" indent="-342900">
              <a:buFont typeface="Arial" pitchFamily="34" charset="0"/>
              <a:buChar char="•"/>
            </a:pPr>
            <a:r>
              <a:rPr lang="en-US" sz="2000" dirty="0" smtClean="0"/>
              <a:t>STEAM</a:t>
            </a:r>
          </a:p>
          <a:p>
            <a:pPr marL="928116" lvl="1" indent="-342900">
              <a:buFont typeface="Arial" pitchFamily="34" charset="0"/>
              <a:buChar char="•"/>
            </a:pPr>
            <a:r>
              <a:rPr lang="en-US" sz="2000" dirty="0" smtClean="0"/>
              <a:t>Seven </a:t>
            </a:r>
            <a:r>
              <a:rPr lang="en-US" sz="2000" dirty="0"/>
              <a:t>Pathways </a:t>
            </a:r>
            <a:r>
              <a:rPr lang="en-US" sz="2000" dirty="0" smtClean="0"/>
              <a:t>to Student </a:t>
            </a:r>
            <a:r>
              <a:rPr lang="en-US" sz="2000" dirty="0"/>
              <a:t>Learning</a:t>
            </a:r>
          </a:p>
          <a:p>
            <a:pPr marL="928116" lvl="1" indent="-342900">
              <a:buFont typeface="Arial" pitchFamily="34" charset="0"/>
              <a:buChar char="•"/>
            </a:pPr>
            <a:r>
              <a:rPr lang="en-US" sz="2000" dirty="0"/>
              <a:t>Lifelong Learner Competencies</a:t>
            </a:r>
          </a:p>
          <a:p>
            <a:pPr marL="928116" lvl="1" indent="-342900">
              <a:buFont typeface="Arial" pitchFamily="34" charset="0"/>
              <a:buChar char="•"/>
            </a:pPr>
            <a:r>
              <a:rPr lang="en-US" sz="2000" dirty="0"/>
              <a:t>Reading </a:t>
            </a:r>
            <a:r>
              <a:rPr lang="en-US" sz="2000" dirty="0" smtClean="0"/>
              <a:t>strategies</a:t>
            </a:r>
            <a:endParaRPr lang="en-US" sz="2000" dirty="0"/>
          </a:p>
          <a:p>
            <a:pPr marL="928116" lvl="1" indent="-342900">
              <a:buFont typeface="Arial" pitchFamily="34" charset="0"/>
              <a:buChar char="•"/>
            </a:pPr>
            <a:r>
              <a:rPr lang="en-US" sz="2000" dirty="0"/>
              <a:t>Math strategies </a:t>
            </a:r>
            <a:endParaRPr lang="en-US" sz="2000" dirty="0" smtClean="0"/>
          </a:p>
          <a:p>
            <a:pPr marL="928116" lvl="1" indent="-342900">
              <a:buFont typeface="Arial" pitchFamily="34" charset="0"/>
              <a:buChar char="•"/>
            </a:pPr>
            <a:r>
              <a:rPr lang="en-US" sz="2000" dirty="0" err="1" smtClean="0"/>
              <a:t>Olweus</a:t>
            </a:r>
            <a:r>
              <a:rPr lang="en-US" sz="2000" dirty="0" smtClean="0"/>
              <a:t> BPP</a:t>
            </a:r>
          </a:p>
          <a:p>
            <a:pPr marL="928116" lvl="1" indent="-342900">
              <a:buFont typeface="Arial" pitchFamily="34" charset="0"/>
              <a:buChar char="•"/>
            </a:pPr>
            <a:r>
              <a:rPr lang="en-US" sz="2000" dirty="0" smtClean="0"/>
              <a:t>Responsive Classroom</a:t>
            </a:r>
            <a:endParaRPr lang="en-US" sz="2000" dirty="0"/>
          </a:p>
          <a:p>
            <a:endParaRPr lang="en-US" sz="2000" dirty="0"/>
          </a:p>
        </p:txBody>
      </p:sp>
      <p:pic>
        <p:nvPicPr>
          <p:cNvPr id="5" name="Picture 10" descr="\\edu-bbes\FacultyShare\DESIGN 2015 &amp; STEAM ARTIFACTS\Professional Development 2013-2014\Literacy PD September 30, 2013\2013_2014 PD Reading Sep 30, 2013\IMG_3195.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3657600" y="1905000"/>
            <a:ext cx="5111750" cy="383293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343400" y="152400"/>
            <a:ext cx="3008313" cy="1162050"/>
          </a:xfrm>
          <a:prstGeom prst="rect">
            <a:avLst/>
          </a:prstGeom>
        </p:spPr>
        <p:txBody>
          <a:bodyPr vert="horz" anchor="b">
            <a:normAutofit fontScale="92500"/>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dirty="0" smtClean="0"/>
              <a:t>Educators and Lifelong Learning</a:t>
            </a:r>
          </a:p>
          <a:p>
            <a:pPr algn="ctr"/>
            <a:r>
              <a:rPr lang="en-US" dirty="0" smtClean="0"/>
              <a:t>~Leading by Example~</a:t>
            </a:r>
          </a:p>
        </p:txBody>
      </p:sp>
    </p:spTree>
    <p:extLst>
      <p:ext uri="{BB962C8B-B14F-4D97-AF65-F5344CB8AC3E}">
        <p14:creationId xmlns:p14="http://schemas.microsoft.com/office/powerpoint/2010/main" val="76795928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672&quot;&gt;&lt;property id=&quot;20148&quot; value=&quot;5&quot;/&gt;&lt;property id=&quot;20300&quot; value=&quot;Slide 1 - &amp;quot;Baker-Butler Elementary School Improvement Plan&amp;quot;&quot;/&gt;&lt;property id=&quot;20307&quot; value=&quot;261&quot;/&gt;&lt;/object&gt;&lt;object type=&quot;3&quot; unique_id=&quot;10697&quot;&gt;&lt;property id=&quot;20148&quot; value=&quot;5&quot;/&gt;&lt;property id=&quot;20300&quot; value=&quot;Slide 2 - &amp;quot;2013-14 Improvement Goals&amp;quot;&quot;/&gt;&lt;property id=&quot;20307&quot; value=&quot;267&quot;/&gt;&lt;/object&gt;&lt;object type=&quot;3&quot; unique_id=&quot;10698&quot;&gt;&lt;property id=&quot;20148&quot; value=&quot;5&quot;/&gt;&lt;property id=&quot;20300&quot; value=&quot;Slide 3 - &amp;quot;Why These Goals are Important &amp;quot;&quot;/&gt;&lt;property id=&quot;20307&quot; value=&quot;271&quot;/&gt;&lt;/object&gt;&lt;object type=&quot;3&quot; unique_id=&quot;10699&quot;&gt;&lt;property id=&quot;20148&quot; value=&quot;5&quot;/&gt;&lt;property id=&quot;20300&quot; value=&quot;Slide 4 - &amp;quot;Current Challenges &amp;quot;&quot;/&gt;&lt;property id=&quot;20307&quot; value=&quot;272&quot;/&gt;&lt;/object&gt;&lt;object type=&quot;3&quot; unique_id=&quot;10700&quot;&gt;&lt;property id=&quot;20148&quot; value=&quot;5&quot;/&gt;&lt;property id=&quot;20300&quot; value=&quot;Slide 5 - &amp;quot;Current Successes&amp;quot;&quot;/&gt;&lt;property id=&quot;20307&quot; value=&quot;273&quot;/&gt;&lt;/object&gt;&lt;object type=&quot;3&quot; unique_id=&quot;10701&quot;&gt;&lt;property id=&quot;20148&quot; value=&quot;5&quot;/&gt;&lt;property id=&quot;20300&quot; value=&quot;Slide 6 - &amp;quot;D2015 Challenges&amp;quot;&quot;/&gt;&lt;property id=&quot;20307&quot; value=&quot;471&quot;/&gt;&lt;/object&gt;&lt;object type=&quot;3&quot; unique_id=&quot;10702&quot;&gt;&lt;property id=&quot;20148&quot; value=&quot;5&quot;/&gt;&lt;property id=&quot;20300&quot; value=&quot;Slide 7 - &amp;quot;D2015 Successes&amp;quot;&quot;/&gt;&lt;property id=&quot;20307&quot; value=&quot;472&quot;/&gt;&lt;/object&gt;&lt;object type=&quot;3&quot; unique_id=&quot;10703&quot;&gt;&lt;property id=&quot;20148&quot; value=&quot;5&quot;/&gt;&lt;property id=&quot;20300&quot; value=&quot;Slide 8 - &amp;quot;Authentic Problem Solving&amp;quot;&quot;/&gt;&lt;property id=&quot;20307&quot; value=&quot;477&quot;/&gt;&lt;/object&gt;&lt;object type=&quot;3&quot; unique_id=&quot;10704&quot;&gt;&lt;property id=&quot;20148&quot; value=&quot;5&quot;/&gt;&lt;property id=&quot;20300&quot; value=&quot;Slide 9 - &amp;quot;Professional Development &amp;quot;&quot;/&gt;&lt;property id=&quot;20307&quot; value=&quot;476&quot;/&gt;&lt;/object&gt;&lt;object type=&quot;3&quot; unique_id=&quot;10705&quot;&gt;&lt;property id=&quot;20148&quot; value=&quot;5&quot;/&gt;&lt;property id=&quot;20300&quot; value=&quot;Slide 10 - &amp;quot;Experiential Learning Encourages Cooperation and Sense of Community &amp;quot;&quot;/&gt;&lt;property id=&quot;20307&quot; value=&quot;465&quot;/&gt;&lt;/object&gt;&lt;object type=&quot;3&quot; unique_id=&quot;10706&quot;&gt;&lt;property id=&quot;20148&quot; value=&quot;5&quot;/&gt;&lt;property id=&quot;20300&quot; value=&quot;Slide 11 - &amp;quot;All means all  &amp;quot;&quot;/&gt;&lt;property id=&quot;20307&quot; value=&quot;478&quot;/&gt;&lt;/object&gt;&lt;object type=&quot;3&quot; unique_id=&quot;10707&quot;&gt;&lt;property id=&quot;20148&quot; value=&quot;5&quot;/&gt;&lt;property id=&quot;20300&quot; value=&quot;Slide 12 - &amp;quot;LED Light Design Our Successes will Become the Norm&amp;quot;&quot;/&gt;&lt;property id=&quot;20307&quot; value=&quot;413&quot;/&gt;&lt;/object&gt;&lt;object type=&quot;3&quot; unique_id=&quot;10708&quot;&gt;&lt;property id=&quot;20148&quot; value=&quot;5&quot;/&gt;&lt;property id=&quot;20300&quot; value=&quot;Slide 13 - &amp;quot;STEAM and  Maker Education &amp;quot;&quot;/&gt;&lt;property id=&quot;20307&quot; value=&quot;473&quot;/&gt;&lt;/object&gt;&lt;object type=&quot;3&quot; unique_id=&quot;10709&quot;&gt;&lt;property id=&quot;20148&quot; value=&quot;5&quot;/&gt;&lt;property id=&quot;20300&quot; value=&quot;Slide 14 - &amp;quot;Bridges Engineering Project LLC – Habits of Mind&amp;quot;&quot;/&gt;&lt;property id=&quot;20307&quot; value=&quot;453&quot;/&gt;&lt;/object&gt;&lt;object type=&quot;3&quot; unique_id=&quot;10710&quot;&gt;&lt;property id=&quot;20148&quot; value=&quot;5&quot;/&gt;&lt;property id=&quot;20300&quot; value=&quot;Slide 15&quot;/&gt;&lt;property id=&quot;20307&quot; value=&quot;319&quot;/&gt;&lt;/object&gt;&lt;object type=&quot;3&quot; unique_id=&quot;10711&quot;&gt;&lt;property id=&quot;20148&quot; value=&quot;5&quot;/&gt;&lt;property id=&quot;20300&quot; value=&quot;Slide 16 - &amp;quot;Beginning Computer Coding  “Hour of Code”&amp;quot;&quot;/&gt;&lt;property id=&quot;20307&quot; value=&quot;354&quot;/&gt;&lt;/object&gt;&lt;object type=&quot;3&quot; unique_id=&quot;10712&quot;&gt;&lt;property id=&quot;20148&quot; value=&quot;5&quot;/&gt;&lt;property id=&quot;20300&quot; value=&quot;Slide 17 - &amp;quot;Lifelong Learner Competencies &amp;quot;&quot;/&gt;&lt;property id=&quot;20307&quot; value=&quot;462&quot;/&gt;&lt;/object&gt;&lt;object type=&quot;3&quot; unique_id=&quot;10713&quot;&gt;&lt;property id=&quot;20148&quot; value=&quot;5&quot;/&gt;&lt;property id=&quot;20300&quot; value=&quot;Slide 18 - &amp;quot;Chinese Festival&amp;quot;&quot;/&gt;&lt;property id=&quot;20307&quot; value=&quot;470&quot;/&gt;&lt;/object&gt;&lt;object type=&quot;3&quot; unique_id=&quot;10714&quot;&gt;&lt;property id=&quot;20148&quot; value=&quot;5&quot;/&gt;&lt;property id=&quot;20300&quot; value=&quot;Slide 19 - &amp;quot;7-Pathways to Student Learning &amp;quot;&quot;/&gt;&lt;property id=&quot;20307&quot; value=&quot;461&quot;/&gt;&lt;/object&gt;&lt;object type=&quot;3&quot; unique_id=&quot;10715&quot;&gt;&lt;property id=&quot;20148&quot; value=&quot;5&quot;/&gt;&lt;property id=&quot;20300&quot; value=&quot;Slide 20 - &amp;quot;STEAM  Arts Integration &amp;amp; Teacher Collaboration American Indian Suspension Rattles&amp;quot;&quot;/&gt;&lt;property id=&quot;20307&quot; value=&quot;415&quot;/&gt;&lt;/object&gt;&lt;object type=&quot;3&quot; unique_id=&quot;10716&quot;&gt;&lt;property id=&quot;20148&quot; value=&quot;5&quot;/&gt;&lt;property id=&quot;20300&quot; value=&quot;Slide 21 - &amp;quot;Educators leading by example with their own lifelong learning &amp;quot;&quot;/&gt;&lt;property id=&quot;20307&quot; value=&quot;397&quot;/&gt;&lt;/object&gt;&lt;object type=&quot;3&quot; unique_id=&quot;10717&quot;&gt;&lt;property id=&quot;20148&quot; value=&quot;5&quot;/&gt;&lt;property id=&quot;20300&quot; value=&quot;Slide 22 - &amp;quot;Teachers Teaching Teachers&amp;quot;&quot;/&gt;&lt;property id=&quot;20307&quot; value=&quot;399&quot;/&gt;&lt;/object&gt;&lt;object type=&quot;3&quot; unique_id=&quot;10718&quot;&gt;&lt;property id=&quot;20148&quot; value=&quot;5&quot;/&gt;&lt;property id=&quot;20300&quot; value=&quot;Slide 23 - &amp;quot;CREATION STATION&amp;quot;&quot;/&gt;&lt;property id=&quot;20307&quot; value=&quot;460&quot;/&gt;&lt;/object&gt;&lt;object type=&quot;3&quot; unique_id=&quot;10719&quot;&gt;&lt;property id=&quot;20148&quot; value=&quot;5&quot;/&gt;&lt;property id=&quot;20300&quot; value=&quot;Slide 24 - &amp;quot;Real World Learning  Problems and Solutions&amp;quot;&quot;/&gt;&lt;property id=&quot;20307&quot; value=&quot;444&quot;/&gt;&lt;/object&gt;&lt;object type=&quot;3&quot; unique_id=&quot;10720&quot;&gt;&lt;property id=&quot;20148&quot; value=&quot;5&quot;/&gt;&lt;property id=&quot;20300&quot; value=&quot;Slide 25 - &amp;quot;“I can make things…if I have time to think about it.”   Emma P.&amp;quot;&quot;/&gt;&lt;property id=&quot;20307&quot; value=&quot;303&quot;/&gt;&lt;/object&gt;&lt;object type=&quot;3&quot; unique_id=&quot;10721&quot;&gt;&lt;property id=&quot;20148&quot; value=&quot;5&quot;/&gt;&lt;property id=&quot;20300&quot; value=&quot;Slide 26 - &amp;quot;Our Students Love their new  Creation Station Learning Space!&amp;quot;&quot;/&gt;&lt;property id=&quot;20307&quot; value=&quot;305&quot;/&gt;&lt;/object&gt;&lt;object type=&quot;3&quot; unique_id=&quot;10722&quot;&gt;&lt;property id=&quot;20148&quot; value=&quot;5&quot;/&gt;&lt;property id=&quot;20300&quot; value=&quot;Slide 27 - &amp;quot; &amp;quot;&quot;/&gt;&lt;property id=&quot;20307&quot; value=&quot;479&quot;/&gt;&lt;/object&gt;&lt;object type=&quot;3&quot; unique_id=&quot;10723&quot;&gt;&lt;property id=&quot;20148&quot; value=&quot;5&quot;/&gt;&lt;property id=&quot;20300&quot; value=&quot;Slide 28 - &amp;quot;~ END ~&amp;quot;&quot;/&gt;&lt;property id=&quot;20307&quot; value=&quot;480&quot;/&gt;&lt;/object&gt;&lt;/object&gt;&lt;object type=&quot;8&quot; unique_id=&quot;10014&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2386</TotalTime>
  <Words>1297</Words>
  <Application>Microsoft Office PowerPoint</Application>
  <PresentationFormat>On-screen Show (4:3)</PresentationFormat>
  <Paragraphs>226</Paragraphs>
  <Slides>28</Slides>
  <Notes>18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Apex</vt:lpstr>
      <vt:lpstr>Baker-Butler Elementary School Improvement Plan</vt:lpstr>
      <vt:lpstr>2013-14 Improvement Goals</vt:lpstr>
      <vt:lpstr>Why These Goals are Important </vt:lpstr>
      <vt:lpstr>Current Challenges </vt:lpstr>
      <vt:lpstr>Current Successes</vt:lpstr>
      <vt:lpstr>D2015 Challenges</vt:lpstr>
      <vt:lpstr>D2015 Successes</vt:lpstr>
      <vt:lpstr>Authentic Problem Solving</vt:lpstr>
      <vt:lpstr>Professional Development </vt:lpstr>
      <vt:lpstr>Experiential Learning Encourages Cooperation and Sense of Community </vt:lpstr>
      <vt:lpstr>All means all  </vt:lpstr>
      <vt:lpstr>LED Light Design Our Successes will Become the Norm</vt:lpstr>
      <vt:lpstr>STEAM and  Maker Education </vt:lpstr>
      <vt:lpstr>Bridges Engineering Project LLC – Habits of Mind</vt:lpstr>
      <vt:lpstr>PowerPoint Presentation</vt:lpstr>
      <vt:lpstr>Beginning Computer Coding  “Hour of Code”</vt:lpstr>
      <vt:lpstr>Lifelong Learner Competencies </vt:lpstr>
      <vt:lpstr>Chinese Festival</vt:lpstr>
      <vt:lpstr>7-Pathways to Student Learning </vt:lpstr>
      <vt:lpstr>STEAM  Arts Integration &amp; Teacher Collaboration American Indian Suspension Rattles</vt:lpstr>
      <vt:lpstr>Educators leading by example with their own lifelong learning </vt:lpstr>
      <vt:lpstr>Teachers Teaching Teachers</vt:lpstr>
      <vt:lpstr>CREATION STATION</vt:lpstr>
      <vt:lpstr>Real World Learning  Problems and Solutions</vt:lpstr>
      <vt:lpstr>“I can make things…if I have time to think about it.”   Emma P.</vt:lpstr>
      <vt:lpstr>Our Students Love their new  Creation Station Learning Space!</vt:lpstr>
      <vt:lpstr> </vt:lpstr>
      <vt:lpstr>~ END ~</vt:lpstr>
    </vt:vector>
  </TitlesOfParts>
  <Company>Albemarle County Public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ACPS School Board</dc:title>
  <dc:creator>acps</dc:creator>
  <cp:lastModifiedBy>acps</cp:lastModifiedBy>
  <cp:revision>151</cp:revision>
  <cp:lastPrinted>2014-01-28T23:03:08Z</cp:lastPrinted>
  <dcterms:created xsi:type="dcterms:W3CDTF">2013-10-01T15:34:43Z</dcterms:created>
  <dcterms:modified xsi:type="dcterms:W3CDTF">2014-02-12T18:40:33Z</dcterms:modified>
</cp:coreProperties>
</file>